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5143500" cx="9144000"/>
  <p:notesSz cx="6858000" cy="9144000"/>
  <p:embeddedFontLst>
    <p:embeddedFont>
      <p:font typeface="Proxima Nova"/>
      <p:regular r:id="rId29"/>
      <p:bold r:id="rId30"/>
      <p:italic r:id="rId31"/>
      <p:boldItalic r:id="rId3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584BCA6-3CF6-4D5F-909E-8E701A18C36F}">
  <a:tblStyle styleId="{1584BCA6-3CF6-4D5F-909E-8E701A18C36F}"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roximaNova-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ProximaNova-italic.fntdata"/><Relationship Id="rId30" Type="http://schemas.openxmlformats.org/officeDocument/2006/relationships/font" Target="fonts/ProximaNova-bold.fntdata"/><Relationship Id="rId11" Type="http://schemas.openxmlformats.org/officeDocument/2006/relationships/slide" Target="slides/slide5.xml"/><Relationship Id="rId10" Type="http://schemas.openxmlformats.org/officeDocument/2006/relationships/slide" Target="slides/slide4.xml"/><Relationship Id="rId32" Type="http://schemas.openxmlformats.org/officeDocument/2006/relationships/font" Target="fonts/ProximaNova-boldItalic.fnt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c3246cca81_0_2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c3246cca81_0_2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1391e6ec14_0_2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8" name="Google Shape;168;g11391e6ec14_0_22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9" name="Google Shape;169;g11391e6ec14_0_22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1391e6ec14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1391e6ec14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c3246cca81_0_3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c3246cca81_0_3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11391e6ec14_0_3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0" name="Google Shape;200;g11391e6ec14_0_3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c3246cca81_0_3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c3246cca81_0_3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c6b1e6f666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c6b1e6f666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391e6ec14_0_3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1391e6ec14_0_3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g11391e6ec14_0_3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8" name="Google Shape;228;g11391e6ec14_0_3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c3246cca81_0_3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 name="Google Shape;235;gc3246cca81_0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c6b1e6f66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c6b1e6f66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c3246cca81_0_2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c3246cca81_0_2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c6b1e6f666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c6b1e6f666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c6b1e6f666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3" name="Google Shape;253;gc6b1e6f666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c3246cca81_0_3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c3246cca81_0_3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c3246cca81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c3246cca81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c80eaab904_0_5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c80eaab90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c3246cca81_0_26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c3246cca81_0_2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c3246cca81_0_27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c3246cca81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c3246cca81_0_3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c3246cca81_0_3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3246cca81_0_3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3246cca81_0_3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11391e6ec14_0_20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1" name="Google Shape;151;g11391e6ec14_0_20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11391e6ec14_0_20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1" name="Google Shape;11;p2"/>
          <p:cNvSpPr txBox="1"/>
          <p:nvPr>
            <p:ph type="ctrTitle"/>
          </p:nvPr>
        </p:nvSpPr>
        <p:spPr>
          <a:xfrm>
            <a:off x="510450" y="1257300"/>
            <a:ext cx="8123100" cy="15885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2" name="Google Shape;12;p2"/>
          <p:cNvSpPr txBox="1"/>
          <p:nvPr>
            <p:ph idx="1" type="subTitle"/>
          </p:nvPr>
        </p:nvSpPr>
        <p:spPr>
          <a:xfrm>
            <a:off x="510450" y="3182313"/>
            <a:ext cx="8123100" cy="630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2400"/>
              <a:buNone/>
              <a:defRPr sz="2400">
                <a:solidFill>
                  <a:schemeClr val="lt1"/>
                </a:solidFill>
              </a:defRPr>
            </a:lvl1pPr>
            <a:lvl2pPr lvl="1">
              <a:lnSpc>
                <a:spcPct val="100000"/>
              </a:lnSpc>
              <a:spcBef>
                <a:spcPts val="0"/>
              </a:spcBef>
              <a:spcAft>
                <a:spcPts val="0"/>
              </a:spcAft>
              <a:buClr>
                <a:schemeClr val="lt1"/>
              </a:buClr>
              <a:buSzPts val="2400"/>
              <a:buNone/>
              <a:defRPr sz="2400">
                <a:solidFill>
                  <a:schemeClr val="lt1"/>
                </a:solidFill>
              </a:defRPr>
            </a:lvl2pPr>
            <a:lvl3pPr lvl="2">
              <a:lnSpc>
                <a:spcPct val="100000"/>
              </a:lnSpc>
              <a:spcBef>
                <a:spcPts val="0"/>
              </a:spcBef>
              <a:spcAft>
                <a:spcPts val="0"/>
              </a:spcAft>
              <a:buClr>
                <a:schemeClr val="lt1"/>
              </a:buClr>
              <a:buSzPts val="2400"/>
              <a:buNone/>
              <a:defRPr sz="2400">
                <a:solidFill>
                  <a:schemeClr val="lt1"/>
                </a:solidFill>
              </a:defRPr>
            </a:lvl3pPr>
            <a:lvl4pPr lvl="3">
              <a:lnSpc>
                <a:spcPct val="100000"/>
              </a:lnSpc>
              <a:spcBef>
                <a:spcPts val="0"/>
              </a:spcBef>
              <a:spcAft>
                <a:spcPts val="0"/>
              </a:spcAft>
              <a:buClr>
                <a:schemeClr val="lt1"/>
              </a:buClr>
              <a:buSzPts val="2400"/>
              <a:buNone/>
              <a:defRPr sz="2400">
                <a:solidFill>
                  <a:schemeClr val="lt1"/>
                </a:solidFill>
              </a:defRPr>
            </a:lvl4pPr>
            <a:lvl5pPr lvl="4">
              <a:lnSpc>
                <a:spcPct val="100000"/>
              </a:lnSpc>
              <a:spcBef>
                <a:spcPts val="0"/>
              </a:spcBef>
              <a:spcAft>
                <a:spcPts val="0"/>
              </a:spcAft>
              <a:buClr>
                <a:schemeClr val="lt1"/>
              </a:buClr>
              <a:buSzPts val="2400"/>
              <a:buNone/>
              <a:defRPr sz="2400">
                <a:solidFill>
                  <a:schemeClr val="lt1"/>
                </a:solidFill>
              </a:defRPr>
            </a:lvl5pPr>
            <a:lvl6pPr lvl="5">
              <a:lnSpc>
                <a:spcPct val="100000"/>
              </a:lnSpc>
              <a:spcBef>
                <a:spcPts val="0"/>
              </a:spcBef>
              <a:spcAft>
                <a:spcPts val="0"/>
              </a:spcAft>
              <a:buClr>
                <a:schemeClr val="lt1"/>
              </a:buClr>
              <a:buSzPts val="2400"/>
              <a:buNone/>
              <a:defRPr sz="2400">
                <a:solidFill>
                  <a:schemeClr val="lt1"/>
                </a:solidFill>
              </a:defRPr>
            </a:lvl6pPr>
            <a:lvl7pPr lvl="6">
              <a:lnSpc>
                <a:spcPct val="100000"/>
              </a:lnSpc>
              <a:spcBef>
                <a:spcPts val="0"/>
              </a:spcBef>
              <a:spcAft>
                <a:spcPts val="0"/>
              </a:spcAft>
              <a:buClr>
                <a:schemeClr val="lt1"/>
              </a:buClr>
              <a:buSzPts val="2400"/>
              <a:buNone/>
              <a:defRPr sz="2400">
                <a:solidFill>
                  <a:schemeClr val="lt1"/>
                </a:solidFill>
              </a:defRPr>
            </a:lvl7pPr>
            <a:lvl8pPr lvl="7">
              <a:lnSpc>
                <a:spcPct val="100000"/>
              </a:lnSpc>
              <a:spcBef>
                <a:spcPts val="0"/>
              </a:spcBef>
              <a:spcAft>
                <a:spcPts val="0"/>
              </a:spcAft>
              <a:buClr>
                <a:schemeClr val="lt1"/>
              </a:buClr>
              <a:buSzPts val="2400"/>
              <a:buNone/>
              <a:defRPr sz="2400">
                <a:solidFill>
                  <a:schemeClr val="lt1"/>
                </a:solidFill>
              </a:defRPr>
            </a:lvl8pPr>
            <a:lvl9pPr lvl="8">
              <a:lnSpc>
                <a:spcPct val="100000"/>
              </a:lnSpc>
              <a:spcBef>
                <a:spcPts val="0"/>
              </a:spcBef>
              <a:spcAft>
                <a:spcPts val="0"/>
              </a:spcAft>
              <a:buClr>
                <a:schemeClr val="lt1"/>
              </a:buClr>
              <a:buSzPts val="2400"/>
              <a:buNone/>
              <a:defRPr sz="2400">
                <a:solidFill>
                  <a:schemeClr val="lt1"/>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11"/>
          <p:cNvSpPr txBox="1"/>
          <p:nvPr>
            <p:ph hasCustomPrompt="1" type="title"/>
          </p:nvPr>
        </p:nvSpPr>
        <p:spPr>
          <a:xfrm>
            <a:off x="311700" y="991475"/>
            <a:ext cx="8520600" cy="19179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14000"/>
              <a:buNone/>
              <a:defRPr b="1" sz="14000"/>
            </a:lvl1pPr>
            <a:lvl2pPr lvl="1" algn="ctr">
              <a:spcBef>
                <a:spcPts val="0"/>
              </a:spcBef>
              <a:spcAft>
                <a:spcPts val="0"/>
              </a:spcAft>
              <a:buSzPts val="14000"/>
              <a:buNone/>
              <a:defRPr b="1" sz="14000"/>
            </a:lvl2pPr>
            <a:lvl3pPr lvl="2" algn="ctr">
              <a:spcBef>
                <a:spcPts val="0"/>
              </a:spcBef>
              <a:spcAft>
                <a:spcPts val="0"/>
              </a:spcAft>
              <a:buSzPts val="14000"/>
              <a:buNone/>
              <a:defRPr b="1" sz="14000"/>
            </a:lvl3pPr>
            <a:lvl4pPr lvl="3" algn="ctr">
              <a:spcBef>
                <a:spcPts val="0"/>
              </a:spcBef>
              <a:spcAft>
                <a:spcPts val="0"/>
              </a:spcAft>
              <a:buSzPts val="14000"/>
              <a:buNone/>
              <a:defRPr b="1" sz="14000"/>
            </a:lvl4pPr>
            <a:lvl5pPr lvl="4" algn="ctr">
              <a:spcBef>
                <a:spcPts val="0"/>
              </a:spcBef>
              <a:spcAft>
                <a:spcPts val="0"/>
              </a:spcAft>
              <a:buSzPts val="14000"/>
              <a:buNone/>
              <a:defRPr b="1" sz="14000"/>
            </a:lvl5pPr>
            <a:lvl6pPr lvl="5" algn="ctr">
              <a:spcBef>
                <a:spcPts val="0"/>
              </a:spcBef>
              <a:spcAft>
                <a:spcPts val="0"/>
              </a:spcAft>
              <a:buSzPts val="14000"/>
              <a:buNone/>
              <a:defRPr b="1" sz="14000"/>
            </a:lvl6pPr>
            <a:lvl7pPr lvl="6" algn="ctr">
              <a:spcBef>
                <a:spcPts val="0"/>
              </a:spcBef>
              <a:spcAft>
                <a:spcPts val="0"/>
              </a:spcAft>
              <a:buSzPts val="14000"/>
              <a:buNone/>
              <a:defRPr b="1" sz="14000"/>
            </a:lvl7pPr>
            <a:lvl8pPr lvl="7" algn="ctr">
              <a:spcBef>
                <a:spcPts val="0"/>
              </a:spcBef>
              <a:spcAft>
                <a:spcPts val="0"/>
              </a:spcAft>
              <a:buSzPts val="14000"/>
              <a:buNone/>
              <a:defRPr b="1" sz="14000"/>
            </a:lvl8pPr>
            <a:lvl9pPr lvl="8" algn="ctr">
              <a:spcBef>
                <a:spcPts val="0"/>
              </a:spcBef>
              <a:spcAft>
                <a:spcPts val="0"/>
              </a:spcAft>
              <a:buSzPts val="14000"/>
              <a:buNone/>
              <a:defRPr b="1" sz="14000"/>
            </a:lvl9pPr>
          </a:lstStyle>
          <a:p>
            <a:r>
              <a:t>xx%</a:t>
            </a:r>
          </a:p>
        </p:txBody>
      </p:sp>
      <p:sp>
        <p:nvSpPr>
          <p:cNvPr id="51" name="Google Shape;51;p11"/>
          <p:cNvSpPr txBox="1"/>
          <p:nvPr>
            <p:ph idx="1" type="body"/>
          </p:nvPr>
        </p:nvSpPr>
        <p:spPr>
          <a:xfrm>
            <a:off x="311700" y="3071300"/>
            <a:ext cx="8520600" cy="901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2" name="Google Shape;52;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3" name="Shape 53"/>
        <p:cNvGrpSpPr/>
        <p:nvPr/>
      </p:nvGrpSpPr>
      <p:grpSpPr>
        <a:xfrm>
          <a:off x="0" y="0"/>
          <a:ext cx="0" cy="0"/>
          <a:chOff x="0" y="0"/>
          <a:chExt cx="0" cy="0"/>
        </a:xfrm>
      </p:grpSpPr>
      <p:sp>
        <p:nvSpPr>
          <p:cNvPr id="54" name="Google Shape;54;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5" name="Shape 55"/>
        <p:cNvGrpSpPr/>
        <p:nvPr/>
      </p:nvGrpSpPr>
      <p:grpSpPr>
        <a:xfrm>
          <a:off x="0" y="0"/>
          <a:ext cx="0" cy="0"/>
          <a:chOff x="0" y="0"/>
          <a:chExt cx="0" cy="0"/>
        </a:xfrm>
      </p:grpSpPr>
      <p:sp>
        <p:nvSpPr>
          <p:cNvPr id="56" name="Google Shape;56;p13"/>
          <p:cNvSpPr txBox="1"/>
          <p:nvPr>
            <p:ph type="title"/>
          </p:nvPr>
        </p:nvSpPr>
        <p:spPr>
          <a:xfrm>
            <a:off x="628650" y="273844"/>
            <a:ext cx="7886700" cy="994200"/>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34275" lIns="68575" spcFirstLastPara="1" rIns="68575" wrap="square" tIns="34275">
            <a:normAutofit/>
          </a:bodyPr>
          <a:lstStyle>
            <a:lvl1pPr lvl="0" rtl="0" algn="l">
              <a:lnSpc>
                <a:spcPct val="90000"/>
              </a:lnSpc>
              <a:spcBef>
                <a:spcPts val="0"/>
              </a:spcBef>
              <a:spcAft>
                <a:spcPts val="0"/>
              </a:spcAft>
              <a:buClr>
                <a:schemeClr val="lt1"/>
              </a:buClr>
              <a:buSzPts val="1400"/>
              <a:buNone/>
              <a:defRPr/>
            </a:lvl1pPr>
            <a:lvl2pPr lvl="1" rtl="0" algn="l">
              <a:lnSpc>
                <a:spcPct val="100000"/>
              </a:lnSpc>
              <a:spcBef>
                <a:spcPts val="0"/>
              </a:spcBef>
              <a:spcAft>
                <a:spcPts val="0"/>
              </a:spcAft>
              <a:buSzPts val="1100"/>
              <a:buNone/>
              <a:defRPr/>
            </a:lvl2pPr>
            <a:lvl3pPr lvl="2" rtl="0" algn="l">
              <a:lnSpc>
                <a:spcPct val="100000"/>
              </a:lnSpc>
              <a:spcBef>
                <a:spcPts val="0"/>
              </a:spcBef>
              <a:spcAft>
                <a:spcPts val="0"/>
              </a:spcAft>
              <a:buSzPts val="1100"/>
              <a:buNone/>
              <a:defRPr/>
            </a:lvl3pPr>
            <a:lvl4pPr lvl="3" rtl="0" algn="l">
              <a:lnSpc>
                <a:spcPct val="100000"/>
              </a:lnSpc>
              <a:spcBef>
                <a:spcPts val="0"/>
              </a:spcBef>
              <a:spcAft>
                <a:spcPts val="0"/>
              </a:spcAft>
              <a:buSzPts val="1100"/>
              <a:buNone/>
              <a:defRPr/>
            </a:lvl4pPr>
            <a:lvl5pPr lvl="4" rtl="0" algn="l">
              <a:lnSpc>
                <a:spcPct val="100000"/>
              </a:lnSpc>
              <a:spcBef>
                <a:spcPts val="0"/>
              </a:spcBef>
              <a:spcAft>
                <a:spcPts val="0"/>
              </a:spcAft>
              <a:buSzPts val="1100"/>
              <a:buNone/>
              <a:defRPr/>
            </a:lvl5pPr>
            <a:lvl6pPr lvl="5" rtl="0" algn="l">
              <a:lnSpc>
                <a:spcPct val="100000"/>
              </a:lnSpc>
              <a:spcBef>
                <a:spcPts val="0"/>
              </a:spcBef>
              <a:spcAft>
                <a:spcPts val="0"/>
              </a:spcAft>
              <a:buSzPts val="1100"/>
              <a:buNone/>
              <a:defRPr/>
            </a:lvl6pPr>
            <a:lvl7pPr lvl="6" rtl="0" algn="l">
              <a:lnSpc>
                <a:spcPct val="100000"/>
              </a:lnSpc>
              <a:spcBef>
                <a:spcPts val="0"/>
              </a:spcBef>
              <a:spcAft>
                <a:spcPts val="0"/>
              </a:spcAft>
              <a:buSzPts val="1100"/>
              <a:buNone/>
              <a:defRPr/>
            </a:lvl7pPr>
            <a:lvl8pPr lvl="7" rtl="0" algn="l">
              <a:lnSpc>
                <a:spcPct val="100000"/>
              </a:lnSpc>
              <a:spcBef>
                <a:spcPts val="0"/>
              </a:spcBef>
              <a:spcAft>
                <a:spcPts val="0"/>
              </a:spcAft>
              <a:buSzPts val="1100"/>
              <a:buNone/>
              <a:defRPr/>
            </a:lvl8pPr>
            <a:lvl9pPr lvl="8" rtl="0" algn="l">
              <a:lnSpc>
                <a:spcPct val="100000"/>
              </a:lnSpc>
              <a:spcBef>
                <a:spcPts val="0"/>
              </a:spcBef>
              <a:spcAft>
                <a:spcPts val="0"/>
              </a:spcAft>
              <a:buSzPts val="1100"/>
              <a:buNone/>
              <a:defRPr/>
            </a:lvl9pPr>
          </a:lstStyle>
          <a:p/>
        </p:txBody>
      </p:sp>
      <p:sp>
        <p:nvSpPr>
          <p:cNvPr id="57" name="Google Shape;57;p13"/>
          <p:cNvSpPr txBox="1"/>
          <p:nvPr>
            <p:ph idx="1" type="body"/>
          </p:nvPr>
        </p:nvSpPr>
        <p:spPr>
          <a:xfrm>
            <a:off x="628650" y="1369219"/>
            <a:ext cx="7886700" cy="3263400"/>
          </a:xfrm>
          <a:prstGeom prst="rect">
            <a:avLst/>
          </a:prstGeom>
          <a:noFill/>
          <a:ln>
            <a:noFill/>
          </a:ln>
        </p:spPr>
        <p:txBody>
          <a:bodyPr anchorCtr="0" anchor="t" bIns="34275" lIns="68575" spcFirstLastPara="1" rIns="68575" wrap="square" tIns="34275">
            <a:normAutofit/>
          </a:bodyPr>
          <a:lstStyle>
            <a:lvl1pPr indent="-317500" lvl="0" marL="457200" rtl="0" algn="l">
              <a:lnSpc>
                <a:spcPct val="90000"/>
              </a:lnSpc>
              <a:spcBef>
                <a:spcPts val="800"/>
              </a:spcBef>
              <a:spcAft>
                <a:spcPts val="0"/>
              </a:spcAft>
              <a:buClr>
                <a:schemeClr val="dk1"/>
              </a:buClr>
              <a:buSzPts val="1400"/>
              <a:buChar char="•"/>
              <a:defRPr/>
            </a:lvl1pPr>
            <a:lvl2pPr indent="-317500" lvl="1" marL="914400" rtl="0" algn="l">
              <a:lnSpc>
                <a:spcPct val="90000"/>
              </a:lnSpc>
              <a:spcBef>
                <a:spcPts val="400"/>
              </a:spcBef>
              <a:spcAft>
                <a:spcPts val="0"/>
              </a:spcAft>
              <a:buClr>
                <a:schemeClr val="dk1"/>
              </a:buClr>
              <a:buSzPts val="1400"/>
              <a:buChar char="•"/>
              <a:defRPr/>
            </a:lvl2pPr>
            <a:lvl3pPr indent="-317500" lvl="2" marL="1371600" rtl="0" algn="l">
              <a:lnSpc>
                <a:spcPct val="90000"/>
              </a:lnSpc>
              <a:spcBef>
                <a:spcPts val="400"/>
              </a:spcBef>
              <a:spcAft>
                <a:spcPts val="0"/>
              </a:spcAft>
              <a:buClr>
                <a:schemeClr val="dk1"/>
              </a:buClr>
              <a:buSzPts val="1400"/>
              <a:buChar char="•"/>
              <a:defRPr/>
            </a:lvl3pPr>
            <a:lvl4pPr indent="-317500" lvl="3" marL="1828800" rtl="0" algn="l">
              <a:lnSpc>
                <a:spcPct val="90000"/>
              </a:lnSpc>
              <a:spcBef>
                <a:spcPts val="400"/>
              </a:spcBef>
              <a:spcAft>
                <a:spcPts val="0"/>
              </a:spcAft>
              <a:buClr>
                <a:schemeClr val="dk1"/>
              </a:buClr>
              <a:buSzPts val="1400"/>
              <a:buChar char="•"/>
              <a:defRPr/>
            </a:lvl4pPr>
            <a:lvl5pPr indent="-317500" lvl="4" marL="2286000" rtl="0" algn="l">
              <a:lnSpc>
                <a:spcPct val="90000"/>
              </a:lnSpc>
              <a:spcBef>
                <a:spcPts val="400"/>
              </a:spcBef>
              <a:spcAft>
                <a:spcPts val="0"/>
              </a:spcAft>
              <a:buClr>
                <a:schemeClr val="dk1"/>
              </a:buClr>
              <a:buSzPts val="1400"/>
              <a:buChar char="•"/>
              <a:defRPr/>
            </a:lvl5pPr>
            <a:lvl6pPr indent="-317500" lvl="5" marL="2743200" rtl="0" algn="l">
              <a:lnSpc>
                <a:spcPct val="90000"/>
              </a:lnSpc>
              <a:spcBef>
                <a:spcPts val="400"/>
              </a:spcBef>
              <a:spcAft>
                <a:spcPts val="0"/>
              </a:spcAft>
              <a:buClr>
                <a:schemeClr val="dk1"/>
              </a:buClr>
              <a:buSzPts val="1400"/>
              <a:buChar char="•"/>
              <a:defRPr/>
            </a:lvl6pPr>
            <a:lvl7pPr indent="-317500" lvl="6" marL="3200400" rtl="0" algn="l">
              <a:lnSpc>
                <a:spcPct val="90000"/>
              </a:lnSpc>
              <a:spcBef>
                <a:spcPts val="400"/>
              </a:spcBef>
              <a:spcAft>
                <a:spcPts val="0"/>
              </a:spcAft>
              <a:buClr>
                <a:schemeClr val="dk1"/>
              </a:buClr>
              <a:buSzPts val="1400"/>
              <a:buChar char="•"/>
              <a:defRPr/>
            </a:lvl7pPr>
            <a:lvl8pPr indent="-317500" lvl="7" marL="3657600" rtl="0" algn="l">
              <a:lnSpc>
                <a:spcPct val="90000"/>
              </a:lnSpc>
              <a:spcBef>
                <a:spcPts val="400"/>
              </a:spcBef>
              <a:spcAft>
                <a:spcPts val="0"/>
              </a:spcAft>
              <a:buClr>
                <a:schemeClr val="dk1"/>
              </a:buClr>
              <a:buSzPts val="1400"/>
              <a:buChar char="•"/>
              <a:defRPr/>
            </a:lvl8pPr>
            <a:lvl9pPr indent="-317500" lvl="8" marL="4114800" rtl="0" algn="l">
              <a:lnSpc>
                <a:spcPct val="90000"/>
              </a:lnSpc>
              <a:spcBef>
                <a:spcPts val="400"/>
              </a:spcBef>
              <a:spcAft>
                <a:spcPts val="0"/>
              </a:spcAft>
              <a:buClr>
                <a:schemeClr val="dk1"/>
              </a:buClr>
              <a:buSzPts val="1400"/>
              <a:buChar char="•"/>
              <a:defRPr/>
            </a:lvl9pPr>
          </a:lstStyle>
          <a:p/>
        </p:txBody>
      </p:sp>
      <p:sp>
        <p:nvSpPr>
          <p:cNvPr id="58" name="Google Shape;58;p13"/>
          <p:cNvSpPr txBox="1"/>
          <p:nvPr>
            <p:ph idx="10" type="dt"/>
          </p:nvPr>
        </p:nvSpPr>
        <p:spPr>
          <a:xfrm>
            <a:off x="628650" y="4767263"/>
            <a:ext cx="2057400" cy="273900"/>
          </a:xfrm>
          <a:prstGeom prst="rect">
            <a:avLst/>
          </a:prstGeom>
          <a:noFill/>
          <a:ln>
            <a:noFill/>
          </a:ln>
        </p:spPr>
        <p:txBody>
          <a:bodyPr anchorCtr="0" anchor="ctr" bIns="34275" lIns="68575" spcFirstLastPara="1" rIns="68575" wrap="square" tIns="34275">
            <a:noAutofit/>
          </a:bodyPr>
          <a:lstStyle>
            <a:lvl1pPr lvl="0" rtl="0" algn="l">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59" name="Google Shape;59;p13"/>
          <p:cNvSpPr txBox="1"/>
          <p:nvPr>
            <p:ph idx="11" type="ftr"/>
          </p:nvPr>
        </p:nvSpPr>
        <p:spPr>
          <a:xfrm>
            <a:off x="3028950" y="4767263"/>
            <a:ext cx="3086100" cy="273900"/>
          </a:xfrm>
          <a:prstGeom prst="rect">
            <a:avLst/>
          </a:prstGeom>
          <a:noFill/>
          <a:ln>
            <a:noFill/>
          </a:ln>
        </p:spPr>
        <p:txBody>
          <a:bodyPr anchorCtr="0" anchor="ctr" bIns="34275" lIns="68575" spcFirstLastPara="1" rIns="68575" wrap="square" tIns="34275">
            <a:noAutofit/>
          </a:bodyPr>
          <a:lstStyle>
            <a:lvl1pPr lvl="0" rtl="0" algn="ctr">
              <a:lnSpc>
                <a:spcPct val="100000"/>
              </a:lnSpc>
              <a:spcBef>
                <a:spcPts val="0"/>
              </a:spcBef>
              <a:spcAft>
                <a:spcPts val="0"/>
              </a:spcAft>
              <a:buSzPts val="1100"/>
              <a:buNone/>
              <a:defRPr sz="1100"/>
            </a:lvl1pPr>
            <a:lvl2pPr lvl="1" rtl="0" algn="l">
              <a:lnSpc>
                <a:spcPct val="100000"/>
              </a:lnSpc>
              <a:spcBef>
                <a:spcPts val="0"/>
              </a:spcBef>
              <a:spcAft>
                <a:spcPts val="0"/>
              </a:spcAft>
              <a:buSzPts val="1100"/>
              <a:buNone/>
              <a:defRPr sz="1100"/>
            </a:lvl2pPr>
            <a:lvl3pPr lvl="2" rtl="0" algn="l">
              <a:lnSpc>
                <a:spcPct val="100000"/>
              </a:lnSpc>
              <a:spcBef>
                <a:spcPts val="0"/>
              </a:spcBef>
              <a:spcAft>
                <a:spcPts val="0"/>
              </a:spcAft>
              <a:buSzPts val="1100"/>
              <a:buNone/>
              <a:defRPr sz="1100"/>
            </a:lvl3pPr>
            <a:lvl4pPr lvl="3" rtl="0" algn="l">
              <a:lnSpc>
                <a:spcPct val="100000"/>
              </a:lnSpc>
              <a:spcBef>
                <a:spcPts val="0"/>
              </a:spcBef>
              <a:spcAft>
                <a:spcPts val="0"/>
              </a:spcAft>
              <a:buSzPts val="1100"/>
              <a:buNone/>
              <a:defRPr sz="1100"/>
            </a:lvl4pPr>
            <a:lvl5pPr lvl="4" rtl="0" algn="l">
              <a:lnSpc>
                <a:spcPct val="100000"/>
              </a:lnSpc>
              <a:spcBef>
                <a:spcPts val="0"/>
              </a:spcBef>
              <a:spcAft>
                <a:spcPts val="0"/>
              </a:spcAft>
              <a:buSzPts val="1100"/>
              <a:buNone/>
              <a:defRPr sz="1100"/>
            </a:lvl5pPr>
            <a:lvl6pPr lvl="5" rtl="0" algn="l">
              <a:lnSpc>
                <a:spcPct val="100000"/>
              </a:lnSpc>
              <a:spcBef>
                <a:spcPts val="0"/>
              </a:spcBef>
              <a:spcAft>
                <a:spcPts val="0"/>
              </a:spcAft>
              <a:buSzPts val="1100"/>
              <a:buNone/>
              <a:defRPr sz="1100"/>
            </a:lvl6pPr>
            <a:lvl7pPr lvl="6" rtl="0" algn="l">
              <a:lnSpc>
                <a:spcPct val="100000"/>
              </a:lnSpc>
              <a:spcBef>
                <a:spcPts val="0"/>
              </a:spcBef>
              <a:spcAft>
                <a:spcPts val="0"/>
              </a:spcAft>
              <a:buSzPts val="1100"/>
              <a:buNone/>
              <a:defRPr sz="1100"/>
            </a:lvl7pPr>
            <a:lvl8pPr lvl="7" rtl="0" algn="l">
              <a:lnSpc>
                <a:spcPct val="100000"/>
              </a:lnSpc>
              <a:spcBef>
                <a:spcPts val="0"/>
              </a:spcBef>
              <a:spcAft>
                <a:spcPts val="0"/>
              </a:spcAft>
              <a:buSzPts val="1100"/>
              <a:buNone/>
              <a:defRPr sz="1100"/>
            </a:lvl8pPr>
            <a:lvl9pPr lvl="8" rtl="0" algn="l">
              <a:lnSpc>
                <a:spcPct val="100000"/>
              </a:lnSpc>
              <a:spcBef>
                <a:spcPts val="0"/>
              </a:spcBef>
              <a:spcAft>
                <a:spcPts val="0"/>
              </a:spcAft>
              <a:buSzPts val="1100"/>
              <a:buNone/>
              <a:defRPr sz="1100"/>
            </a:lvl9pPr>
          </a:lstStyle>
          <a:p/>
        </p:txBody>
      </p:sp>
      <p:sp>
        <p:nvSpPr>
          <p:cNvPr id="60" name="Google Shape;60;p13"/>
          <p:cNvSpPr txBox="1"/>
          <p:nvPr>
            <p:ph idx="12" type="sldNum"/>
          </p:nvPr>
        </p:nvSpPr>
        <p:spPr>
          <a:xfrm>
            <a:off x="6457950" y="4767263"/>
            <a:ext cx="2057400" cy="273900"/>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cxnSp>
        <p:nvCxnSpPr>
          <p:cNvPr id="15" name="Google Shape;15;p3"/>
          <p:cNvCxnSpPr/>
          <p:nvPr/>
        </p:nvCxnSpPr>
        <p:spPr>
          <a:xfrm>
            <a:off x="0" y="2998150"/>
            <a:ext cx="9144000" cy="0"/>
          </a:xfrm>
          <a:prstGeom prst="straightConnector1">
            <a:avLst/>
          </a:prstGeom>
          <a:noFill/>
          <a:ln cap="flat" cmpd="sng" w="19050">
            <a:solidFill>
              <a:schemeClr val="lt2"/>
            </a:solidFill>
            <a:prstDash val="solid"/>
            <a:round/>
            <a:headEnd len="sm" w="sm" type="none"/>
            <a:tailEnd len="sm" w="sm" type="none"/>
          </a:ln>
        </p:spPr>
      </p:cxnSp>
      <p:sp>
        <p:nvSpPr>
          <p:cNvPr id="16" name="Google Shape;16;p3"/>
          <p:cNvSpPr txBox="1"/>
          <p:nvPr>
            <p:ph type="title"/>
          </p:nvPr>
        </p:nvSpPr>
        <p:spPr>
          <a:xfrm>
            <a:off x="510450" y="2057400"/>
            <a:ext cx="8123100" cy="7788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7" name="Google Shape;17;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 name="Google Shape;21;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2" name="Google Shape;22;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3" name="Shape 23"/>
        <p:cNvGrpSpPr/>
        <p:nvPr/>
      </p:nvGrpSpPr>
      <p:grpSpPr>
        <a:xfrm>
          <a:off x="0" y="0"/>
          <a:ext cx="0" cy="0"/>
          <a:chOff x="0" y="0"/>
          <a:chExt cx="0" cy="0"/>
        </a:xfrm>
      </p:grpSpPr>
      <p:sp>
        <p:nvSpPr>
          <p:cNvPr id="24" name="Google Shape;24;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5" name="Google Shape;25;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7" name="Google Shape;27;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 name="Shape 28"/>
        <p:cNvGrpSpPr/>
        <p:nvPr/>
      </p:nvGrpSpPr>
      <p:grpSpPr>
        <a:xfrm>
          <a:off x="0" y="0"/>
          <a:ext cx="0" cy="0"/>
          <a:chOff x="0" y="0"/>
          <a:chExt cx="0" cy="0"/>
        </a:xfrm>
      </p:grpSpPr>
      <p:sp>
        <p:nvSpPr>
          <p:cNvPr id="29" name="Google Shape;29;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30" name="Google Shape;30;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1" name="Shape 31"/>
        <p:cNvGrpSpPr/>
        <p:nvPr/>
      </p:nvGrpSpPr>
      <p:grpSpPr>
        <a:xfrm>
          <a:off x="0" y="0"/>
          <a:ext cx="0" cy="0"/>
          <a:chOff x="0" y="0"/>
          <a:chExt cx="0" cy="0"/>
        </a:xfrm>
      </p:grpSpPr>
      <p:sp>
        <p:nvSpPr>
          <p:cNvPr id="32" name="Google Shape;32;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3" name="Google Shape;33;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lt2"/>
        </a:solidFill>
      </p:bgPr>
    </p:bg>
    <p:spTree>
      <p:nvGrpSpPr>
        <p:cNvPr id="35" name="Shape 35"/>
        <p:cNvGrpSpPr/>
        <p:nvPr/>
      </p:nvGrpSpPr>
      <p:grpSpPr>
        <a:xfrm>
          <a:off x="0" y="0"/>
          <a:ext cx="0" cy="0"/>
          <a:chOff x="0" y="0"/>
          <a:chExt cx="0" cy="0"/>
        </a:xfrm>
      </p:grpSpPr>
      <p:sp>
        <p:nvSpPr>
          <p:cNvPr id="36" name="Google Shape;36;p8"/>
          <p:cNvSpPr txBox="1"/>
          <p:nvPr>
            <p:ph type="title"/>
          </p:nvPr>
        </p:nvSpPr>
        <p:spPr>
          <a:xfrm>
            <a:off x="490250" y="526350"/>
            <a:ext cx="57975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7" name="Google Shape;37;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8" name="Shape 38"/>
        <p:cNvGrpSpPr/>
        <p:nvPr/>
      </p:nvGrpSpPr>
      <p:grpSpPr>
        <a:xfrm>
          <a:off x="0" y="0"/>
          <a:ext cx="0" cy="0"/>
          <a:chOff x="0" y="0"/>
          <a:chExt cx="0" cy="0"/>
        </a:xfrm>
      </p:grpSpPr>
      <p:sp>
        <p:nvSpPr>
          <p:cNvPr id="39" name="Google Shape;39;p9"/>
          <p:cNvSpPr/>
          <p:nvPr/>
        </p:nvSpPr>
        <p:spPr>
          <a:xfrm>
            <a:off x="4572000" y="7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0" name="Google Shape;40;p9"/>
          <p:cNvCxnSpPr/>
          <p:nvPr/>
        </p:nvCxnSpPr>
        <p:spPr>
          <a:xfrm>
            <a:off x="5029675" y="4495500"/>
            <a:ext cx="468300" cy="0"/>
          </a:xfrm>
          <a:prstGeom prst="straightConnector1">
            <a:avLst/>
          </a:prstGeom>
          <a:noFill/>
          <a:ln cap="flat" cmpd="sng" w="19050">
            <a:solidFill>
              <a:schemeClr val="lt2"/>
            </a:solidFill>
            <a:prstDash val="solid"/>
            <a:round/>
            <a:headEnd len="sm" w="sm" type="none"/>
            <a:tailEnd len="sm" w="sm" type="none"/>
          </a:ln>
        </p:spPr>
      </p:cxnSp>
      <p:sp>
        <p:nvSpPr>
          <p:cNvPr id="41" name="Google Shape;41;p9"/>
          <p:cNvSpPr txBox="1"/>
          <p:nvPr>
            <p:ph type="title"/>
          </p:nvPr>
        </p:nvSpPr>
        <p:spPr>
          <a:xfrm>
            <a:off x="265500" y="1205825"/>
            <a:ext cx="4045200" cy="15096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2" name="Google Shape;42;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3" name="Google Shape;43;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4" name="Google Shape;44;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10"/>
          <p:cNvSpPr txBox="1"/>
          <p:nvPr>
            <p:ph idx="1" type="body"/>
          </p:nvPr>
        </p:nvSpPr>
        <p:spPr>
          <a:xfrm>
            <a:off x="311700" y="42368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7" name="Google Shape;47;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pearmin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1pPr>
            <a:lvl2pPr lvl="1">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2pPr>
            <a:lvl3pPr lvl="2">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3pPr>
            <a:lvl4pPr lvl="3">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4pPr>
            <a:lvl5pPr lvl="4">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5pPr>
            <a:lvl6pPr lvl="5">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6pPr>
            <a:lvl7pPr lvl="6">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7pPr>
            <a:lvl8pPr lvl="7">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8pPr>
            <a:lvl9pPr lvl="8">
              <a:spcBef>
                <a:spcPts val="0"/>
              </a:spcBef>
              <a:spcAft>
                <a:spcPts val="0"/>
              </a:spcAft>
              <a:buClr>
                <a:schemeClr val="dk1"/>
              </a:buClr>
              <a:buSzPts val="2800"/>
              <a:buFont typeface="Proxima Nova"/>
              <a:buNone/>
              <a:defRPr sz="2800">
                <a:solidFill>
                  <a:schemeClr val="dk1"/>
                </a:solidFill>
                <a:latin typeface="Proxima Nova"/>
                <a:ea typeface="Proxima Nova"/>
                <a:cs typeface="Proxima Nova"/>
                <a:sym typeface="Proxima Nova"/>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accent3"/>
              </a:buClr>
              <a:buSzPts val="1800"/>
              <a:buFont typeface="Proxima Nova"/>
              <a:buChar char="●"/>
              <a:defRPr sz="1800">
                <a:solidFill>
                  <a:schemeClr val="accent3"/>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accent3"/>
              </a:buClr>
              <a:buSzPts val="1400"/>
              <a:buFont typeface="Proxima Nova"/>
              <a:buChar char="■"/>
              <a:defRPr>
                <a:solidFill>
                  <a:schemeClr val="accent3"/>
                </a:solidFill>
                <a:latin typeface="Proxima Nova"/>
                <a:ea typeface="Proxima Nova"/>
                <a:cs typeface="Proxima Nova"/>
                <a:sym typeface="Proxima Nova"/>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Proxima Nova"/>
                <a:ea typeface="Proxima Nova"/>
                <a:cs typeface="Proxima Nova"/>
                <a:sym typeface="Proxima Nova"/>
              </a:defRPr>
            </a:lvl1pPr>
            <a:lvl2pPr lvl="1" algn="r">
              <a:buNone/>
              <a:defRPr sz="1000">
                <a:solidFill>
                  <a:schemeClr val="dk1"/>
                </a:solidFill>
                <a:latin typeface="Proxima Nova"/>
                <a:ea typeface="Proxima Nova"/>
                <a:cs typeface="Proxima Nova"/>
                <a:sym typeface="Proxima Nova"/>
              </a:defRPr>
            </a:lvl2pPr>
            <a:lvl3pPr lvl="2" algn="r">
              <a:buNone/>
              <a:defRPr sz="1000">
                <a:solidFill>
                  <a:schemeClr val="dk1"/>
                </a:solidFill>
                <a:latin typeface="Proxima Nova"/>
                <a:ea typeface="Proxima Nova"/>
                <a:cs typeface="Proxima Nova"/>
                <a:sym typeface="Proxima Nova"/>
              </a:defRPr>
            </a:lvl3pPr>
            <a:lvl4pPr lvl="3" algn="r">
              <a:buNone/>
              <a:defRPr sz="1000">
                <a:solidFill>
                  <a:schemeClr val="dk1"/>
                </a:solidFill>
                <a:latin typeface="Proxima Nova"/>
                <a:ea typeface="Proxima Nova"/>
                <a:cs typeface="Proxima Nova"/>
                <a:sym typeface="Proxima Nova"/>
              </a:defRPr>
            </a:lvl4pPr>
            <a:lvl5pPr lvl="4" algn="r">
              <a:buNone/>
              <a:defRPr sz="1000">
                <a:solidFill>
                  <a:schemeClr val="dk1"/>
                </a:solidFill>
                <a:latin typeface="Proxima Nova"/>
                <a:ea typeface="Proxima Nova"/>
                <a:cs typeface="Proxima Nova"/>
                <a:sym typeface="Proxima Nova"/>
              </a:defRPr>
            </a:lvl5pPr>
            <a:lvl6pPr lvl="5" algn="r">
              <a:buNone/>
              <a:defRPr sz="1000">
                <a:solidFill>
                  <a:schemeClr val="dk1"/>
                </a:solidFill>
                <a:latin typeface="Proxima Nova"/>
                <a:ea typeface="Proxima Nova"/>
                <a:cs typeface="Proxima Nova"/>
                <a:sym typeface="Proxima Nova"/>
              </a:defRPr>
            </a:lvl6pPr>
            <a:lvl7pPr lvl="6" algn="r">
              <a:buNone/>
              <a:defRPr sz="1000">
                <a:solidFill>
                  <a:schemeClr val="dk1"/>
                </a:solidFill>
                <a:latin typeface="Proxima Nova"/>
                <a:ea typeface="Proxima Nova"/>
                <a:cs typeface="Proxima Nova"/>
                <a:sym typeface="Proxima Nova"/>
              </a:defRPr>
            </a:lvl7pPr>
            <a:lvl8pPr lvl="7" algn="r">
              <a:buNone/>
              <a:defRPr sz="1000">
                <a:solidFill>
                  <a:schemeClr val="dk1"/>
                </a:solidFill>
                <a:latin typeface="Proxima Nova"/>
                <a:ea typeface="Proxima Nova"/>
                <a:cs typeface="Proxima Nova"/>
                <a:sym typeface="Proxima Nova"/>
              </a:defRPr>
            </a:lvl8pPr>
            <a:lvl9pPr lvl="8" algn="r">
              <a:buNone/>
              <a:defRPr sz="1000">
                <a:solidFill>
                  <a:schemeClr val="dk1"/>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hyperlink" Target="https://docs.google.com/document/d/1X5Eg6t3cmT5IM2x8m5icW6IvORt-SaJ35ojKWocyi_0/edit#heading=h.1kwiggp6v1no" TargetMode="External"/><Relationship Id="rId4" Type="http://schemas.openxmlformats.org/officeDocument/2006/relationships/hyperlink" Target="https://docs.google.com/document/d/1X5Eg6t3cmT5IM2x8m5icW6IvORt-SaJ35ojKWocyi_0/edit#heading=h.1kwiggp6v1no" TargetMode="External"/><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assets.publishing.service.gov.uk/government/uploads/system/uploads/attachment_data/file/919166/ITT_core_content_framework_.pdf"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docs.google.com/forms/d/e/1FAIpQLSdqKMJQyQLAbSJd7To86r9C3aBYEeZLZ17LfidnPWJzuisgvA/viewfor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1" Type="http://schemas.openxmlformats.org/officeDocument/2006/relationships/hyperlink" Target="https://www.loom.com/share/317c964740cb471a9fc8a4f32a2d846b" TargetMode="External"/><Relationship Id="rId10" Type="http://schemas.openxmlformats.org/officeDocument/2006/relationships/hyperlink" Target="https://www.loom.com/share/317c964740cb471a9fc8a4f32a2d846b" TargetMode="External"/><Relationship Id="rId12" Type="http://schemas.openxmlformats.org/officeDocument/2006/relationships/hyperlink" Target="https://drive.google.com/drive/u/0/folders/1rZROOyW2WyA3hWmsXxz36dD0p2GyvGmp" TargetMode="External"/><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york.ac.uk/education/pgce/mentors/" TargetMode="External"/><Relationship Id="rId4" Type="http://schemas.openxmlformats.org/officeDocument/2006/relationships/hyperlink" Target="https://www.york.ac.uk/education/pgce/mentors/mentor-pack/" TargetMode="External"/><Relationship Id="rId9" Type="http://schemas.openxmlformats.org/officeDocument/2006/relationships/hyperlink" Target="https://www.loom.com/share/317c964740cb471a9fc8a4f32a2d846b" TargetMode="External"/><Relationship Id="rId5" Type="http://schemas.openxmlformats.org/officeDocument/2006/relationships/hyperlink" Target="https://www.york.ac.uk/education/pgce/mentors/mentor-pack/geography/" TargetMode="External"/><Relationship Id="rId6" Type="http://schemas.openxmlformats.org/officeDocument/2006/relationships/hyperlink" Target="https://docs.google.com/document/d/1VKY8bakL_XSXzxIVtIGmUdgFX4mBMNJIsZ6XfZIrX3s/edit" TargetMode="External"/><Relationship Id="rId7" Type="http://schemas.openxmlformats.org/officeDocument/2006/relationships/hyperlink" Target="https://docs.google.com/document/d/1VKY8bakL_XSXzxIVtIGmUdgFX4mBMNJIsZ6XfZIrX3s/edit" TargetMode="External"/><Relationship Id="rId8" Type="http://schemas.openxmlformats.org/officeDocument/2006/relationships/hyperlink" Target="https://docs.google.com/document/d/1VKY8bakL_XSXzxIVtIGmUdgFX4mBMNJIsZ6XfZIrX3s/edit"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docs.google.com/document/d/1N0sMODxBl2hcPGPxc5h3pdClHsgZDNh2i4fSZ3PWk2k/edi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265500" y="1205825"/>
            <a:ext cx="4045200" cy="15096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t/>
            </a:r>
            <a:endParaRPr b="1"/>
          </a:p>
          <a:p>
            <a:pPr indent="0" lvl="0" marL="0" rtl="0" algn="ctr">
              <a:spcBef>
                <a:spcPts val="0"/>
              </a:spcBef>
              <a:spcAft>
                <a:spcPts val="0"/>
              </a:spcAft>
              <a:buNone/>
            </a:pPr>
            <a:r>
              <a:rPr b="1" lang="en">
                <a:latin typeface="Calibri"/>
                <a:ea typeface="Calibri"/>
                <a:cs typeface="Calibri"/>
                <a:sym typeface="Calibri"/>
              </a:rPr>
              <a:t>Geography Mentor Meeting/ Update</a:t>
            </a:r>
            <a:endParaRPr b="1" i="1">
              <a:latin typeface="Calibri"/>
              <a:ea typeface="Calibri"/>
              <a:cs typeface="Calibri"/>
              <a:sym typeface="Calibri"/>
            </a:endParaRPr>
          </a:p>
        </p:txBody>
      </p:sp>
      <p:sp>
        <p:nvSpPr>
          <p:cNvPr id="66" name="Google Shape;66;p14"/>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fontScale="70000" lnSpcReduction="20000"/>
          </a:bodyPr>
          <a:lstStyle/>
          <a:p>
            <a:pPr indent="0" lvl="0" marL="0" rtl="0" algn="ctr">
              <a:spcBef>
                <a:spcPts val="0"/>
              </a:spcBef>
              <a:spcAft>
                <a:spcPts val="0"/>
              </a:spcAft>
              <a:buNone/>
            </a:pPr>
            <a:r>
              <a:rPr i="1" lang="en" sz="4200">
                <a:solidFill>
                  <a:schemeClr val="dk1"/>
                </a:solidFill>
                <a:latin typeface="Calibri"/>
                <a:ea typeface="Calibri"/>
                <a:cs typeface="Calibri"/>
                <a:sym typeface="Calibri"/>
              </a:rPr>
              <a:t>10.2.22</a:t>
            </a:r>
            <a:endParaRPr i="1" sz="4200">
              <a:solidFill>
                <a:schemeClr val="dk1"/>
              </a:solidFill>
              <a:latin typeface="Calibri"/>
              <a:ea typeface="Calibri"/>
              <a:cs typeface="Calibri"/>
              <a:sym typeface="Calibri"/>
            </a:endParaRPr>
          </a:p>
          <a:p>
            <a:pPr indent="0" lvl="0" marL="0" rtl="0" algn="ctr">
              <a:spcBef>
                <a:spcPts val="0"/>
              </a:spcBef>
              <a:spcAft>
                <a:spcPts val="0"/>
              </a:spcAft>
              <a:buNone/>
            </a:pPr>
            <a:r>
              <a:t/>
            </a:r>
            <a:endParaRPr i="1" sz="4200">
              <a:solidFill>
                <a:schemeClr val="dk1"/>
              </a:solidFill>
              <a:latin typeface="Calibri"/>
              <a:ea typeface="Calibri"/>
              <a:cs typeface="Calibri"/>
              <a:sym typeface="Calibri"/>
            </a:endParaRPr>
          </a:p>
          <a:p>
            <a:pPr indent="0" lvl="0" marL="0" rtl="0" algn="ctr">
              <a:spcBef>
                <a:spcPts val="0"/>
              </a:spcBef>
              <a:spcAft>
                <a:spcPts val="0"/>
              </a:spcAft>
              <a:buNone/>
            </a:pPr>
            <a:r>
              <a:rPr i="1" lang="en" sz="4200">
                <a:solidFill>
                  <a:srgbClr val="0000FF"/>
                </a:solidFill>
                <a:latin typeface="Calibri"/>
                <a:ea typeface="Calibri"/>
                <a:cs typeface="Calibri"/>
                <a:sym typeface="Calibri"/>
              </a:rPr>
              <a:t>Georgia Ramsay</a:t>
            </a:r>
            <a:endParaRPr i="1" sz="4200">
              <a:solidFill>
                <a:srgbClr val="0000FF"/>
              </a:solidFill>
              <a:latin typeface="Calibri"/>
              <a:ea typeface="Calibri"/>
              <a:cs typeface="Calibri"/>
              <a:sym typeface="Calibri"/>
            </a:endParaRPr>
          </a:p>
        </p:txBody>
      </p:sp>
      <p:sp>
        <p:nvSpPr>
          <p:cNvPr id="67" name="Google Shape;67;p14"/>
          <p:cNvSpPr txBox="1"/>
          <p:nvPr>
            <p:ph idx="2" type="body"/>
          </p:nvPr>
        </p:nvSpPr>
        <p:spPr>
          <a:xfrm>
            <a:off x="4953425" y="347850"/>
            <a:ext cx="3837000" cy="3695100"/>
          </a:xfrm>
          <a:prstGeom prst="rect">
            <a:avLst/>
          </a:prstGeom>
        </p:spPr>
        <p:txBody>
          <a:bodyPr anchorCtr="0" anchor="ctr" bIns="91425" lIns="91425" spcFirstLastPara="1" rIns="91425" wrap="square" tIns="91425">
            <a:normAutofit lnSpcReduction="20000"/>
          </a:bodyPr>
          <a:lstStyle/>
          <a:p>
            <a:pPr indent="0" lvl="0" marL="0" rtl="0" algn="l">
              <a:spcBef>
                <a:spcPts val="0"/>
              </a:spcBef>
              <a:spcAft>
                <a:spcPts val="0"/>
              </a:spcAft>
              <a:buNone/>
            </a:pPr>
            <a:r>
              <a:rPr b="1" lang="en" sz="2300" u="sng">
                <a:latin typeface="Calibri"/>
                <a:ea typeface="Calibri"/>
                <a:cs typeface="Calibri"/>
                <a:sym typeface="Calibri"/>
              </a:rPr>
              <a:t>Agenda</a:t>
            </a:r>
            <a:endParaRPr b="1" sz="2300" u="sng">
              <a:latin typeface="Calibri"/>
              <a:ea typeface="Calibri"/>
              <a:cs typeface="Calibri"/>
              <a:sym typeface="Calibri"/>
            </a:endParaRPr>
          </a:p>
          <a:p>
            <a:pPr indent="-374650" lvl="0" marL="457200" rtl="0" algn="l">
              <a:spcBef>
                <a:spcPts val="1200"/>
              </a:spcBef>
              <a:spcAft>
                <a:spcPts val="0"/>
              </a:spcAft>
              <a:buSzPts val="2300"/>
              <a:buFont typeface="Calibri"/>
              <a:buAutoNum type="arabicPeriod"/>
            </a:pPr>
            <a:r>
              <a:rPr lang="en" sz="2300">
                <a:latin typeface="Calibri"/>
                <a:ea typeface="Calibri"/>
                <a:cs typeface="Calibri"/>
                <a:sym typeface="Calibri"/>
              </a:rPr>
              <a:t>Support for mentors</a:t>
            </a:r>
            <a:endParaRPr sz="2300">
              <a:latin typeface="Calibri"/>
              <a:ea typeface="Calibri"/>
              <a:cs typeface="Calibri"/>
              <a:sym typeface="Calibri"/>
            </a:endParaRPr>
          </a:p>
          <a:p>
            <a:pPr indent="-374650" lvl="0" marL="457200" rtl="0" algn="l">
              <a:spcBef>
                <a:spcPts val="0"/>
              </a:spcBef>
              <a:spcAft>
                <a:spcPts val="0"/>
              </a:spcAft>
              <a:buSzPts val="2300"/>
              <a:buFont typeface="Calibri"/>
              <a:buAutoNum type="arabicPeriod"/>
            </a:pPr>
            <a:r>
              <a:rPr lang="en" sz="2300">
                <a:latin typeface="Calibri"/>
                <a:ea typeface="Calibri"/>
                <a:cs typeface="Calibri"/>
                <a:sym typeface="Calibri"/>
              </a:rPr>
              <a:t>Important</a:t>
            </a:r>
            <a:r>
              <a:rPr lang="en" sz="2300">
                <a:latin typeface="Calibri"/>
                <a:ea typeface="Calibri"/>
                <a:cs typeface="Calibri"/>
                <a:sym typeface="Calibri"/>
              </a:rPr>
              <a:t> dates</a:t>
            </a:r>
            <a:endParaRPr sz="2300">
              <a:latin typeface="Calibri"/>
              <a:ea typeface="Calibri"/>
              <a:cs typeface="Calibri"/>
              <a:sym typeface="Calibri"/>
            </a:endParaRPr>
          </a:p>
          <a:p>
            <a:pPr indent="-374650" lvl="0" marL="457200" rtl="0" algn="l">
              <a:spcBef>
                <a:spcPts val="0"/>
              </a:spcBef>
              <a:spcAft>
                <a:spcPts val="0"/>
              </a:spcAft>
              <a:buSzPts val="2300"/>
              <a:buFont typeface="Calibri"/>
              <a:buAutoNum type="arabicPeriod"/>
            </a:pPr>
            <a:r>
              <a:rPr lang="en" sz="2300">
                <a:latin typeface="Calibri"/>
                <a:ea typeface="Calibri"/>
                <a:cs typeface="Calibri"/>
                <a:sym typeface="Calibri"/>
              </a:rPr>
              <a:t>Placement 2 requirements</a:t>
            </a:r>
            <a:endParaRPr sz="2300">
              <a:latin typeface="Calibri"/>
              <a:ea typeface="Calibri"/>
              <a:cs typeface="Calibri"/>
              <a:sym typeface="Calibri"/>
            </a:endParaRPr>
          </a:p>
          <a:p>
            <a:pPr indent="-374650" lvl="0" marL="457200" rtl="0" algn="l">
              <a:spcBef>
                <a:spcPts val="0"/>
              </a:spcBef>
              <a:spcAft>
                <a:spcPts val="0"/>
              </a:spcAft>
              <a:buSzPts val="2300"/>
              <a:buFont typeface="Calibri"/>
              <a:buAutoNum type="arabicPeriod"/>
            </a:pPr>
            <a:r>
              <a:rPr lang="en" sz="2300">
                <a:latin typeface="Calibri"/>
                <a:ea typeface="Calibri"/>
                <a:cs typeface="Calibri"/>
                <a:sym typeface="Calibri"/>
              </a:rPr>
              <a:t>UoY Geography PGCE Curriculum Overview</a:t>
            </a:r>
            <a:endParaRPr sz="2300">
              <a:latin typeface="Calibri"/>
              <a:ea typeface="Calibri"/>
              <a:cs typeface="Calibri"/>
              <a:sym typeface="Calibri"/>
            </a:endParaRPr>
          </a:p>
          <a:p>
            <a:pPr indent="-374650" lvl="0" marL="457200" rtl="0" algn="l">
              <a:spcBef>
                <a:spcPts val="0"/>
              </a:spcBef>
              <a:spcAft>
                <a:spcPts val="0"/>
              </a:spcAft>
              <a:buSzPts val="2300"/>
              <a:buFont typeface="Calibri"/>
              <a:buAutoNum type="arabicPeriod"/>
            </a:pPr>
            <a:r>
              <a:rPr lang="en" sz="2300">
                <a:latin typeface="Calibri"/>
                <a:ea typeface="Calibri"/>
                <a:cs typeface="Calibri"/>
                <a:sym typeface="Calibri"/>
              </a:rPr>
              <a:t>Assignment 3 Overview</a:t>
            </a:r>
            <a:endParaRPr sz="2300">
              <a:latin typeface="Calibri"/>
              <a:ea typeface="Calibri"/>
              <a:cs typeface="Calibri"/>
              <a:sym typeface="Calibri"/>
            </a:endParaRPr>
          </a:p>
          <a:p>
            <a:pPr indent="-374650" lvl="0" marL="457200" rtl="0" algn="l">
              <a:spcBef>
                <a:spcPts val="0"/>
              </a:spcBef>
              <a:spcAft>
                <a:spcPts val="0"/>
              </a:spcAft>
              <a:buSzPts val="2300"/>
              <a:buFont typeface="Calibri"/>
              <a:buAutoNum type="arabicPeriod"/>
            </a:pPr>
            <a:r>
              <a:rPr lang="en" sz="2300">
                <a:latin typeface="Calibri"/>
                <a:ea typeface="Calibri"/>
                <a:cs typeface="Calibri"/>
                <a:sym typeface="Calibri"/>
              </a:rPr>
              <a:t>Core Content Framework (CCF) development task</a:t>
            </a:r>
            <a:endParaRPr sz="2300">
              <a:latin typeface="Calibri"/>
              <a:ea typeface="Calibri"/>
              <a:cs typeface="Calibri"/>
              <a:sym typeface="Calibri"/>
            </a:endParaRPr>
          </a:p>
          <a:p>
            <a:pPr indent="-374650" lvl="0" marL="457200" rtl="0" algn="l">
              <a:spcBef>
                <a:spcPts val="0"/>
              </a:spcBef>
              <a:spcAft>
                <a:spcPts val="0"/>
              </a:spcAft>
              <a:buSzPts val="2300"/>
              <a:buFont typeface="Calibri"/>
              <a:buAutoNum type="arabicPeriod"/>
            </a:pPr>
            <a:r>
              <a:rPr lang="en" sz="2300">
                <a:latin typeface="Calibri"/>
                <a:ea typeface="Calibri"/>
                <a:cs typeface="Calibri"/>
                <a:sym typeface="Calibri"/>
              </a:rPr>
              <a:t>AOB</a:t>
            </a:r>
            <a:endParaRPr sz="2300">
              <a:latin typeface="Calibri"/>
              <a:ea typeface="Calibri"/>
              <a:cs typeface="Calibri"/>
              <a:sym typeface="Calibri"/>
            </a:endParaRPr>
          </a:p>
        </p:txBody>
      </p:sp>
      <p:pic>
        <p:nvPicPr>
          <p:cNvPr id="68" name="Google Shape;68;p14"/>
          <p:cNvPicPr preferRelativeResize="0"/>
          <p:nvPr/>
        </p:nvPicPr>
        <p:blipFill>
          <a:blip r:embed="rId3">
            <a:alphaModFix/>
          </a:blip>
          <a:stretch>
            <a:fillRect/>
          </a:stretch>
        </p:blipFill>
        <p:spPr>
          <a:xfrm>
            <a:off x="152400" y="4266901"/>
            <a:ext cx="1919564" cy="7241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70" name="Shape 170"/>
        <p:cNvGrpSpPr/>
        <p:nvPr/>
      </p:nvGrpSpPr>
      <p:grpSpPr>
        <a:xfrm>
          <a:off x="0" y="0"/>
          <a:ext cx="0" cy="0"/>
          <a:chOff x="0" y="0"/>
          <a:chExt cx="0" cy="0"/>
        </a:xfrm>
      </p:grpSpPr>
      <p:sp>
        <p:nvSpPr>
          <p:cNvPr id="171" name="Google Shape;171;p23"/>
          <p:cNvSpPr/>
          <p:nvPr/>
        </p:nvSpPr>
        <p:spPr>
          <a:xfrm>
            <a:off x="1720919" y="864013"/>
            <a:ext cx="7224000" cy="526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Transition to new school:</a:t>
            </a:r>
            <a:r>
              <a:rPr b="0" i="0" lang="en" sz="1400" u="none" cap="none" strike="noStrike">
                <a:solidFill>
                  <a:srgbClr val="000000"/>
                </a:solidFill>
                <a:latin typeface="Calibri"/>
                <a:ea typeface="Calibri"/>
                <a:cs typeface="Calibri"/>
                <a:sym typeface="Calibri"/>
              </a:rPr>
              <a:t> 3 days a week at university/ SD hub and 2 days a week in placement 2 school </a:t>
            </a:r>
            <a:endParaRPr b="0" i="0" sz="1100" u="none" cap="none" strike="noStrike">
              <a:solidFill>
                <a:srgbClr val="000000"/>
              </a:solidFill>
              <a:latin typeface="Arial"/>
              <a:ea typeface="Arial"/>
              <a:cs typeface="Arial"/>
              <a:sym typeface="Arial"/>
            </a:endParaRPr>
          </a:p>
        </p:txBody>
      </p:sp>
      <p:sp>
        <p:nvSpPr>
          <p:cNvPr id="172" name="Google Shape;172;p23"/>
          <p:cNvSpPr/>
          <p:nvPr/>
        </p:nvSpPr>
        <p:spPr>
          <a:xfrm>
            <a:off x="146850" y="778875"/>
            <a:ext cx="1448400" cy="1956600"/>
          </a:xfrm>
          <a:prstGeom prst="roundRect">
            <a:avLst>
              <a:gd fmla="val 16667" name="adj"/>
            </a:avLst>
          </a:prstGeom>
          <a:solidFill>
            <a:srgbClr val="D9EAD3"/>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Mid Feb - March</a:t>
            </a:r>
            <a:endParaRPr b="1"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800"/>
              <a:buFont typeface="Arial"/>
              <a:buNone/>
            </a:pPr>
            <a:r>
              <a:rPr b="0" i="1" lang="en" sz="1600" u="none" cap="none" strike="noStrike">
                <a:solidFill>
                  <a:schemeClr val="dk1"/>
                </a:solidFill>
                <a:latin typeface="Calibri"/>
                <a:ea typeface="Calibri"/>
                <a:cs typeface="Calibri"/>
                <a:sym typeface="Calibri"/>
              </a:rPr>
              <a:t>Continue embedding CCF 2,5,6</a:t>
            </a:r>
            <a:r>
              <a:rPr b="0" i="0" lang="en" sz="1600" u="none" cap="none" strike="noStrike">
                <a:solidFill>
                  <a:schemeClr val="dk1"/>
                </a:solidFill>
                <a:latin typeface="Calibri"/>
                <a:ea typeface="Calibri"/>
                <a:cs typeface="Calibri"/>
                <a:sym typeface="Calibri"/>
              </a:rPr>
              <a:t> and Key focus on </a:t>
            </a:r>
            <a:r>
              <a:rPr b="1" i="0" lang="en" sz="1600" u="none" cap="none" strike="noStrike">
                <a:solidFill>
                  <a:schemeClr val="dk1"/>
                </a:solidFill>
                <a:latin typeface="Calibri"/>
                <a:ea typeface="Calibri"/>
                <a:cs typeface="Calibri"/>
                <a:sym typeface="Calibri"/>
              </a:rPr>
              <a:t>CCF 3, 8 &amp; PPC</a:t>
            </a:r>
            <a:endParaRPr b="1" i="0" sz="1600" u="none" cap="none" strike="noStrike">
              <a:solidFill>
                <a:srgbClr val="000000"/>
              </a:solidFill>
              <a:latin typeface="Calibri"/>
              <a:ea typeface="Calibri"/>
              <a:cs typeface="Calibri"/>
              <a:sym typeface="Calibri"/>
            </a:endParaRPr>
          </a:p>
        </p:txBody>
      </p:sp>
      <p:sp>
        <p:nvSpPr>
          <p:cNvPr id="173" name="Google Shape;173;p23"/>
          <p:cNvSpPr/>
          <p:nvPr/>
        </p:nvSpPr>
        <p:spPr>
          <a:xfrm>
            <a:off x="1720981" y="1510572"/>
            <a:ext cx="3408300" cy="6288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Placement 2 Block 1 </a:t>
            </a:r>
            <a:r>
              <a:rPr b="0" i="0" lang="en" sz="1400" u="none" cap="none" strike="noStrike">
                <a:solidFill>
                  <a:schemeClr val="dk1"/>
                </a:solidFill>
                <a:latin typeface="Calibri"/>
                <a:ea typeface="Calibri"/>
                <a:cs typeface="Calibri"/>
                <a:sym typeface="Calibri"/>
              </a:rPr>
              <a:t>(quickly working up towards a 50%-60%+ timetable</a:t>
            </a:r>
            <a:r>
              <a:rPr b="0" i="0" lang="en" sz="1100" u="none" cap="none" strike="noStrike">
                <a:solidFill>
                  <a:schemeClr val="dk1"/>
                </a:solidFill>
                <a:latin typeface="Calibri"/>
                <a:ea typeface="Calibri"/>
                <a:cs typeface="Calibri"/>
                <a:sym typeface="Calibri"/>
              </a:rPr>
              <a:t>)</a:t>
            </a:r>
            <a:endParaRPr b="0" i="0" sz="1100" u="none" cap="none" strike="noStrike">
              <a:solidFill>
                <a:srgbClr val="000000"/>
              </a:solidFill>
              <a:latin typeface="Calibri"/>
              <a:ea typeface="Calibri"/>
              <a:cs typeface="Calibri"/>
              <a:sym typeface="Calibri"/>
            </a:endParaRPr>
          </a:p>
        </p:txBody>
      </p:sp>
      <p:sp>
        <p:nvSpPr>
          <p:cNvPr id="174" name="Google Shape;174;p23"/>
          <p:cNvSpPr/>
          <p:nvPr/>
        </p:nvSpPr>
        <p:spPr>
          <a:xfrm>
            <a:off x="1720931" y="2259731"/>
            <a:ext cx="7224000" cy="3825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Review 3</a:t>
            </a:r>
            <a:endParaRPr b="1" i="0" sz="1500" u="none" cap="none" strike="noStrike">
              <a:solidFill>
                <a:srgbClr val="000000"/>
              </a:solidFill>
              <a:latin typeface="Calibri"/>
              <a:ea typeface="Calibri"/>
              <a:cs typeface="Calibri"/>
              <a:sym typeface="Calibri"/>
            </a:endParaRPr>
          </a:p>
        </p:txBody>
      </p:sp>
      <p:sp>
        <p:nvSpPr>
          <p:cNvPr id="175" name="Google Shape;175;p23"/>
          <p:cNvSpPr/>
          <p:nvPr/>
        </p:nvSpPr>
        <p:spPr>
          <a:xfrm>
            <a:off x="182213" y="2890350"/>
            <a:ext cx="1351500" cy="2142600"/>
          </a:xfrm>
          <a:prstGeom prst="roundRect">
            <a:avLst>
              <a:gd fmla="val 16667" name="adj"/>
            </a:avLst>
          </a:prstGeom>
          <a:solidFill>
            <a:srgbClr val="C9DAF8"/>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April -  June</a:t>
            </a:r>
            <a:endParaRPr b="1"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1" lang="en" sz="1600" u="none" cap="none" strike="noStrike">
                <a:solidFill>
                  <a:schemeClr val="dk1"/>
                </a:solidFill>
                <a:latin typeface="Calibri"/>
                <a:ea typeface="Calibri"/>
                <a:cs typeface="Calibri"/>
                <a:sym typeface="Calibri"/>
              </a:rPr>
              <a:t>Continue embedding CCF 3,8 &amp; PPC </a:t>
            </a:r>
            <a:r>
              <a:rPr b="0" i="0" lang="en" sz="1600" u="none" cap="none" strike="noStrike">
                <a:solidFill>
                  <a:schemeClr val="dk1"/>
                </a:solidFill>
                <a:latin typeface="Calibri"/>
                <a:ea typeface="Calibri"/>
                <a:cs typeface="Calibri"/>
                <a:sym typeface="Calibri"/>
              </a:rPr>
              <a:t>and </a:t>
            </a:r>
            <a:endParaRPr b="0"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chemeClr val="dk1"/>
                </a:solidFill>
                <a:latin typeface="Calibri"/>
                <a:ea typeface="Calibri"/>
                <a:cs typeface="Calibri"/>
                <a:sym typeface="Calibri"/>
              </a:rPr>
              <a:t>Key focus on </a:t>
            </a:r>
            <a:r>
              <a:rPr b="1" i="0" lang="en" sz="1600" u="none" cap="none" strike="noStrike">
                <a:solidFill>
                  <a:schemeClr val="dk1"/>
                </a:solidFill>
                <a:latin typeface="Calibri"/>
                <a:ea typeface="Calibri"/>
                <a:cs typeface="Calibri"/>
                <a:sym typeface="Calibri"/>
              </a:rPr>
              <a:t>enrichment</a:t>
            </a:r>
            <a:endParaRPr b="1" i="0" sz="1600" u="none" cap="none" strike="noStrike">
              <a:solidFill>
                <a:srgbClr val="000000"/>
              </a:solidFill>
              <a:latin typeface="Calibri"/>
              <a:ea typeface="Calibri"/>
              <a:cs typeface="Calibri"/>
              <a:sym typeface="Calibri"/>
            </a:endParaRPr>
          </a:p>
        </p:txBody>
      </p:sp>
      <p:sp>
        <p:nvSpPr>
          <p:cNvPr id="176" name="Google Shape;176;p23"/>
          <p:cNvSpPr/>
          <p:nvPr/>
        </p:nvSpPr>
        <p:spPr>
          <a:xfrm>
            <a:off x="5218950" y="2864335"/>
            <a:ext cx="3661800" cy="7779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chemeClr val="dk1"/>
              </a:buClr>
              <a:buSzPts val="800"/>
              <a:buFont typeface="Arial"/>
              <a:buNone/>
            </a:pPr>
            <a:r>
              <a:rPr b="1" i="0" lang="en" sz="1300" u="none" cap="none" strike="noStrike">
                <a:solidFill>
                  <a:schemeClr val="dk1"/>
                </a:solidFill>
                <a:latin typeface="Calibri"/>
                <a:ea typeface="Calibri"/>
                <a:cs typeface="Calibri"/>
                <a:sym typeface="Calibri"/>
              </a:rPr>
              <a:t>Assignment 3 (Part B):</a:t>
            </a:r>
            <a:r>
              <a:rPr b="0" i="0" lang="en" sz="1300" u="none" cap="none" strike="noStrike">
                <a:solidFill>
                  <a:schemeClr val="dk1"/>
                </a:solidFill>
                <a:latin typeface="Calibri"/>
                <a:ea typeface="Calibri"/>
                <a:cs typeface="Calibri"/>
                <a:sym typeface="Calibri"/>
              </a:rPr>
              <a:t> Conduct your own small-scale classroom-based research (carry out own research)</a:t>
            </a:r>
            <a:endParaRPr b="1" i="0" sz="1100" u="none" cap="none" strike="noStrike">
              <a:solidFill>
                <a:srgbClr val="000000"/>
              </a:solidFill>
              <a:latin typeface="Arial"/>
              <a:ea typeface="Arial"/>
              <a:cs typeface="Arial"/>
              <a:sym typeface="Arial"/>
            </a:endParaRPr>
          </a:p>
        </p:txBody>
      </p:sp>
      <p:sp>
        <p:nvSpPr>
          <p:cNvPr id="177" name="Google Shape;177;p23"/>
          <p:cNvSpPr/>
          <p:nvPr/>
        </p:nvSpPr>
        <p:spPr>
          <a:xfrm>
            <a:off x="1720931" y="3740850"/>
            <a:ext cx="7224000" cy="287400"/>
          </a:xfrm>
          <a:prstGeom prst="roundRect">
            <a:avLst>
              <a:gd fmla="val 16667" name="adj"/>
            </a:avLst>
          </a:prstGeom>
          <a:solidFill>
            <a:schemeClr val="lt1"/>
          </a:solidFill>
          <a:ln cap="flat" cmpd="sng" w="9525">
            <a:solidFill>
              <a:schemeClr val="dk2"/>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Review 4</a:t>
            </a:r>
            <a:endParaRPr b="1" i="0" sz="1500" u="none" cap="none" strike="noStrike">
              <a:solidFill>
                <a:srgbClr val="000000"/>
              </a:solidFill>
              <a:latin typeface="Calibri"/>
              <a:ea typeface="Calibri"/>
              <a:cs typeface="Calibri"/>
              <a:sym typeface="Calibri"/>
            </a:endParaRPr>
          </a:p>
        </p:txBody>
      </p:sp>
      <p:cxnSp>
        <p:nvCxnSpPr>
          <p:cNvPr id="178" name="Google Shape;178;p23"/>
          <p:cNvCxnSpPr/>
          <p:nvPr/>
        </p:nvCxnSpPr>
        <p:spPr>
          <a:xfrm>
            <a:off x="244575" y="2785979"/>
            <a:ext cx="8655000" cy="53700"/>
          </a:xfrm>
          <a:prstGeom prst="straightConnector1">
            <a:avLst/>
          </a:prstGeom>
          <a:noFill/>
          <a:ln cap="flat" cmpd="sng" w="38100">
            <a:solidFill>
              <a:schemeClr val="dk2"/>
            </a:solidFill>
            <a:prstDash val="dash"/>
            <a:round/>
            <a:headEnd len="sm" w="sm" type="none"/>
            <a:tailEnd len="sm" w="sm" type="none"/>
          </a:ln>
        </p:spPr>
      </p:cxnSp>
      <p:sp>
        <p:nvSpPr>
          <p:cNvPr id="179" name="Google Shape;179;p23"/>
          <p:cNvSpPr/>
          <p:nvPr/>
        </p:nvSpPr>
        <p:spPr>
          <a:xfrm>
            <a:off x="5254988" y="1510572"/>
            <a:ext cx="3644700" cy="6288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300"/>
              <a:buFont typeface="Arial"/>
              <a:buNone/>
            </a:pPr>
            <a:r>
              <a:rPr b="1" i="0" lang="en" sz="1200" u="none" cap="none" strike="noStrike">
                <a:solidFill>
                  <a:srgbClr val="000000"/>
                </a:solidFill>
                <a:latin typeface="Calibri"/>
                <a:ea typeface="Calibri"/>
                <a:cs typeface="Calibri"/>
                <a:sym typeface="Calibri"/>
              </a:rPr>
              <a:t>Assignment 3 (Part A):</a:t>
            </a:r>
            <a:r>
              <a:rPr b="0" i="0" lang="en" sz="1200" u="none" cap="none" strike="noStrike">
                <a:solidFill>
                  <a:srgbClr val="000000"/>
                </a:solidFill>
                <a:latin typeface="Calibri"/>
                <a:ea typeface="Calibri"/>
                <a:cs typeface="Calibri"/>
                <a:sym typeface="Calibri"/>
              </a:rPr>
              <a:t> Conduct your own small-scale classroom-based research (initial focus on reading and existing research) - </a:t>
            </a:r>
            <a:r>
              <a:rPr b="1" i="0" lang="en" sz="1200" u="none" cap="none" strike="noStrike">
                <a:solidFill>
                  <a:srgbClr val="000000"/>
                </a:solidFill>
                <a:latin typeface="Calibri"/>
                <a:ea typeface="Calibri"/>
                <a:cs typeface="Calibri"/>
                <a:sym typeface="Calibri"/>
              </a:rPr>
              <a:t>main launch 25th March</a:t>
            </a:r>
            <a:endParaRPr b="1" i="0" sz="900" u="none" cap="none" strike="noStrike">
              <a:solidFill>
                <a:srgbClr val="000000"/>
              </a:solidFill>
            </a:endParaRPr>
          </a:p>
        </p:txBody>
      </p:sp>
      <p:sp>
        <p:nvSpPr>
          <p:cNvPr id="180" name="Google Shape;180;p23"/>
          <p:cNvSpPr/>
          <p:nvPr/>
        </p:nvSpPr>
        <p:spPr>
          <a:xfrm>
            <a:off x="1672106" y="2864337"/>
            <a:ext cx="3408300" cy="7779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Placement 2 Block 2 </a:t>
            </a:r>
            <a:r>
              <a:rPr b="0" i="0" lang="en" sz="1400" u="none" cap="none" strike="noStrike">
                <a:solidFill>
                  <a:srgbClr val="000000"/>
                </a:solidFill>
                <a:latin typeface="Calibri"/>
                <a:ea typeface="Calibri"/>
                <a:cs typeface="Calibri"/>
                <a:sym typeface="Calibri"/>
              </a:rPr>
              <a:t> (You should undertake a further 20-25% of timetabled involvement so your timetable reaches 70-80%.)</a:t>
            </a:r>
            <a:r>
              <a:rPr b="1" i="0" lang="en" sz="1400" u="none" cap="none" strike="noStrike">
                <a:solidFill>
                  <a:srgbClr val="000000"/>
                </a:solidFill>
                <a:latin typeface="Calibri"/>
                <a:ea typeface="Calibri"/>
                <a:cs typeface="Calibri"/>
                <a:sym typeface="Calibri"/>
              </a:rPr>
              <a:t> </a:t>
            </a:r>
            <a:endParaRPr b="0" i="0" sz="1100" u="none" cap="none" strike="noStrike">
              <a:solidFill>
                <a:srgbClr val="000000"/>
              </a:solidFill>
              <a:latin typeface="Calibri"/>
              <a:ea typeface="Calibri"/>
              <a:cs typeface="Calibri"/>
              <a:sym typeface="Calibri"/>
            </a:endParaRPr>
          </a:p>
        </p:txBody>
      </p:sp>
      <p:sp>
        <p:nvSpPr>
          <p:cNvPr id="181" name="Google Shape;181;p23"/>
          <p:cNvSpPr/>
          <p:nvPr/>
        </p:nvSpPr>
        <p:spPr>
          <a:xfrm>
            <a:off x="1720931" y="4077629"/>
            <a:ext cx="7224000" cy="287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2 weeks university/ SD provision - </a:t>
            </a:r>
            <a:r>
              <a:rPr b="1" i="0" lang="en" sz="1500" u="none" cap="none" strike="noStrike">
                <a:solidFill>
                  <a:srgbClr val="000000"/>
                </a:solidFill>
                <a:latin typeface="Calibri"/>
                <a:ea typeface="Calibri"/>
                <a:cs typeface="Calibri"/>
                <a:sym typeface="Calibri"/>
              </a:rPr>
              <a:t>enrichment </a:t>
            </a:r>
            <a:endParaRPr b="1" i="0" sz="1500" u="none" cap="none" strike="noStrike">
              <a:solidFill>
                <a:srgbClr val="000000"/>
              </a:solidFill>
              <a:latin typeface="Calibri"/>
              <a:ea typeface="Calibri"/>
              <a:cs typeface="Calibri"/>
              <a:sym typeface="Calibri"/>
            </a:endParaRPr>
          </a:p>
        </p:txBody>
      </p:sp>
      <p:sp>
        <p:nvSpPr>
          <p:cNvPr id="182" name="Google Shape;182;p23"/>
          <p:cNvSpPr/>
          <p:nvPr/>
        </p:nvSpPr>
        <p:spPr>
          <a:xfrm>
            <a:off x="1720931" y="4414425"/>
            <a:ext cx="7224000" cy="287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2 weeks </a:t>
            </a:r>
            <a:r>
              <a:rPr b="1" i="0" lang="en" sz="1500" u="none" cap="none" strike="noStrike">
                <a:solidFill>
                  <a:srgbClr val="000000"/>
                </a:solidFill>
                <a:latin typeface="Calibri"/>
                <a:ea typeface="Calibri"/>
                <a:cs typeface="Calibri"/>
                <a:sym typeface="Calibri"/>
              </a:rPr>
              <a:t>enrichment placement</a:t>
            </a:r>
            <a:endParaRPr b="1" i="0" sz="1500" u="none" cap="none" strike="noStrike">
              <a:solidFill>
                <a:srgbClr val="000000"/>
              </a:solidFill>
              <a:latin typeface="Calibri"/>
              <a:ea typeface="Calibri"/>
              <a:cs typeface="Calibri"/>
              <a:sym typeface="Calibri"/>
            </a:endParaRPr>
          </a:p>
        </p:txBody>
      </p:sp>
      <p:sp>
        <p:nvSpPr>
          <p:cNvPr id="183" name="Google Shape;183;p23"/>
          <p:cNvSpPr/>
          <p:nvPr/>
        </p:nvSpPr>
        <p:spPr>
          <a:xfrm>
            <a:off x="1720931" y="4751213"/>
            <a:ext cx="7224000" cy="287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libri"/>
                <a:ea typeface="Calibri"/>
                <a:cs typeface="Calibri"/>
                <a:sym typeface="Calibri"/>
              </a:rPr>
              <a:t>Final week - </a:t>
            </a:r>
            <a:r>
              <a:rPr b="1" i="0" lang="en" sz="1500" u="none" cap="none" strike="noStrike">
                <a:solidFill>
                  <a:srgbClr val="000000"/>
                </a:solidFill>
                <a:latin typeface="Calibri"/>
                <a:ea typeface="Calibri"/>
                <a:cs typeface="Calibri"/>
                <a:sym typeface="Calibri"/>
              </a:rPr>
              <a:t>reflection and celebration</a:t>
            </a:r>
            <a:endParaRPr b="1" i="0" sz="1500" u="none" cap="none" strike="noStrike">
              <a:solidFill>
                <a:srgbClr val="000000"/>
              </a:solidFill>
              <a:latin typeface="Calibri"/>
              <a:ea typeface="Calibri"/>
              <a:cs typeface="Calibri"/>
              <a:sym typeface="Calibri"/>
            </a:endParaRPr>
          </a:p>
        </p:txBody>
      </p:sp>
      <p:sp>
        <p:nvSpPr>
          <p:cNvPr id="184" name="Google Shape;184;p23"/>
          <p:cNvSpPr txBox="1"/>
          <p:nvPr>
            <p:ph type="title"/>
          </p:nvPr>
        </p:nvSpPr>
        <p:spPr>
          <a:xfrm>
            <a:off x="0" y="0"/>
            <a:ext cx="9144000" cy="681300"/>
          </a:xfrm>
          <a:prstGeom prst="rect">
            <a:avLst/>
          </a:prstGeom>
          <a:solidFill>
            <a:schemeClr val="dk1"/>
          </a:solidFill>
          <a:ln cap="flat" cmpd="sng" w="9525">
            <a:solidFill>
              <a:srgbClr val="002060"/>
            </a:solidFill>
            <a:prstDash val="solid"/>
            <a:round/>
            <a:headEnd len="sm" w="sm" type="none"/>
            <a:tailEnd len="sm" w="sm" type="none"/>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SzPts val="1400"/>
              <a:buNone/>
            </a:pPr>
            <a:r>
              <a:rPr lang="en" sz="3000">
                <a:solidFill>
                  <a:schemeClr val="lt1"/>
                </a:solidFill>
                <a:latin typeface="Calibri"/>
                <a:ea typeface="Calibri"/>
                <a:cs typeface="Calibri"/>
                <a:sym typeface="Calibri"/>
              </a:rPr>
              <a:t>4. </a:t>
            </a:r>
            <a:r>
              <a:rPr lang="en" sz="3000">
                <a:solidFill>
                  <a:schemeClr val="lt1"/>
                </a:solidFill>
                <a:latin typeface="Calibri"/>
                <a:ea typeface="Calibri"/>
                <a:cs typeface="Calibri"/>
                <a:sym typeface="Calibri"/>
              </a:rPr>
              <a:t>UoY Geography PGCE Curriculum Overview</a:t>
            </a:r>
            <a:endParaRPr sz="3500">
              <a:solidFill>
                <a:schemeClr val="lt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628650" y="273844"/>
            <a:ext cx="7886700" cy="994200"/>
          </a:xfrm>
          <a:prstGeom prst="rect">
            <a:avLst/>
          </a:prstGeom>
          <a:solidFill>
            <a:schemeClr val="dk1"/>
          </a:solidFill>
        </p:spPr>
        <p:txBody>
          <a:bodyPr anchorCtr="0" anchor="ctr" bIns="34275" lIns="68575" spcFirstLastPara="1" rIns="68575" wrap="square" tIns="34275">
            <a:normAutofit/>
          </a:bodyPr>
          <a:lstStyle/>
          <a:p>
            <a:pPr indent="0" lvl="0" marL="0" rtl="0" algn="ctr">
              <a:spcBef>
                <a:spcPts val="0"/>
              </a:spcBef>
              <a:spcAft>
                <a:spcPts val="0"/>
              </a:spcAft>
              <a:buNone/>
            </a:pPr>
            <a:r>
              <a:rPr lang="en" u="sng">
                <a:solidFill>
                  <a:schemeClr val="hlink"/>
                </a:solidFill>
                <a:hlinkClick r:id="rId3"/>
              </a:rPr>
              <a:t>Link to detailed session by session</a:t>
            </a:r>
            <a:endParaRPr/>
          </a:p>
          <a:p>
            <a:pPr indent="0" lvl="0" marL="0" rtl="0" algn="ctr">
              <a:spcBef>
                <a:spcPts val="0"/>
              </a:spcBef>
              <a:spcAft>
                <a:spcPts val="0"/>
              </a:spcAft>
              <a:buNone/>
            </a:pPr>
            <a:r>
              <a:rPr lang="en" u="sng">
                <a:solidFill>
                  <a:schemeClr val="hlink"/>
                </a:solidFill>
                <a:hlinkClick r:id="rId4"/>
              </a:rPr>
              <a:t> Geography PGCE curriculum plan</a:t>
            </a:r>
            <a:endParaRPr>
              <a:solidFill>
                <a:schemeClr val="lt1"/>
              </a:solidFill>
            </a:endParaRPr>
          </a:p>
        </p:txBody>
      </p:sp>
      <p:sp>
        <p:nvSpPr>
          <p:cNvPr id="190" name="Google Shape;190;p24"/>
          <p:cNvSpPr txBox="1"/>
          <p:nvPr>
            <p:ph idx="1" type="body"/>
          </p:nvPr>
        </p:nvSpPr>
        <p:spPr>
          <a:xfrm>
            <a:off x="628650" y="1369219"/>
            <a:ext cx="7886700" cy="3263400"/>
          </a:xfrm>
          <a:prstGeom prst="rect">
            <a:avLst/>
          </a:prstGeom>
        </p:spPr>
        <p:txBody>
          <a:bodyPr anchorCtr="0" anchor="t" bIns="34275" lIns="68575" spcFirstLastPara="1" rIns="68575" wrap="square" tIns="34275">
            <a:normAutofit/>
          </a:bodyPr>
          <a:lstStyle/>
          <a:p>
            <a:pPr indent="0" lvl="0" marL="0" rtl="0" algn="l">
              <a:spcBef>
                <a:spcPts val="800"/>
              </a:spcBef>
              <a:spcAft>
                <a:spcPts val="0"/>
              </a:spcAft>
              <a:buNone/>
            </a:pPr>
            <a:r>
              <a:t/>
            </a:r>
            <a:endParaRPr/>
          </a:p>
        </p:txBody>
      </p:sp>
      <p:pic>
        <p:nvPicPr>
          <p:cNvPr id="191" name="Google Shape;191;p24"/>
          <p:cNvPicPr preferRelativeResize="0"/>
          <p:nvPr/>
        </p:nvPicPr>
        <p:blipFill rotWithShape="1">
          <a:blip r:embed="rId5">
            <a:alphaModFix/>
          </a:blip>
          <a:srcRect b="7670" l="15107" r="22439" t="28885"/>
          <a:stretch/>
        </p:blipFill>
        <p:spPr>
          <a:xfrm>
            <a:off x="1573000" y="1483350"/>
            <a:ext cx="5710699" cy="32634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5"/>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3700">
                <a:solidFill>
                  <a:schemeClr val="lt1"/>
                </a:solidFill>
                <a:latin typeface="Calibri"/>
                <a:ea typeface="Calibri"/>
                <a:cs typeface="Calibri"/>
                <a:sym typeface="Calibri"/>
              </a:rPr>
              <a:t>5. </a:t>
            </a:r>
            <a:r>
              <a:rPr lang="en" sz="3700">
                <a:solidFill>
                  <a:schemeClr val="lt1"/>
                </a:solidFill>
                <a:latin typeface="Calibri"/>
                <a:ea typeface="Calibri"/>
                <a:cs typeface="Calibri"/>
                <a:sym typeface="Calibri"/>
              </a:rPr>
              <a:t>Assignment 3 Overview</a:t>
            </a:r>
            <a:endParaRPr b="1" sz="4600">
              <a:solidFill>
                <a:srgbClr val="FFFFFF"/>
              </a:solidFill>
              <a:latin typeface="Calibri"/>
              <a:ea typeface="Calibri"/>
              <a:cs typeface="Calibri"/>
              <a:sym typeface="Calibri"/>
            </a:endParaRPr>
          </a:p>
        </p:txBody>
      </p:sp>
      <p:sp>
        <p:nvSpPr>
          <p:cNvPr id="197" name="Google Shape;197;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69570" lvl="0" marL="457200" rtl="0" algn="l">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On 25th March, I will be launching A</a:t>
            </a:r>
            <a:r>
              <a:rPr lang="en" sz="2400">
                <a:solidFill>
                  <a:srgbClr val="000000"/>
                </a:solidFill>
                <a:latin typeface="Calibri"/>
                <a:ea typeface="Calibri"/>
                <a:cs typeface="Calibri"/>
                <a:sym typeface="Calibri"/>
              </a:rPr>
              <a:t>ssignment</a:t>
            </a:r>
            <a:r>
              <a:rPr lang="en" sz="2400">
                <a:solidFill>
                  <a:srgbClr val="000000"/>
                </a:solidFill>
                <a:latin typeface="Calibri"/>
                <a:ea typeface="Calibri"/>
                <a:cs typeface="Calibri"/>
                <a:sym typeface="Calibri"/>
              </a:rPr>
              <a:t> 3 </a:t>
            </a:r>
            <a:r>
              <a:rPr lang="en" sz="2400">
                <a:solidFill>
                  <a:srgbClr val="000000"/>
                </a:solidFill>
                <a:latin typeface="Calibri"/>
                <a:ea typeface="Calibri"/>
                <a:cs typeface="Calibri"/>
                <a:sym typeface="Calibri"/>
              </a:rPr>
              <a:t>with</a:t>
            </a:r>
            <a:r>
              <a:rPr lang="en" sz="2400">
                <a:solidFill>
                  <a:srgbClr val="000000"/>
                </a:solidFill>
                <a:latin typeface="Calibri"/>
                <a:ea typeface="Calibri"/>
                <a:cs typeface="Calibri"/>
                <a:sym typeface="Calibri"/>
              </a:rPr>
              <a:t> the trainees (deadline 27th May)</a:t>
            </a:r>
            <a:endParaRPr sz="2400">
              <a:solidFill>
                <a:srgbClr val="000000"/>
              </a:solidFill>
              <a:latin typeface="Calibri"/>
              <a:ea typeface="Calibri"/>
              <a:cs typeface="Calibri"/>
              <a:sym typeface="Calibri"/>
            </a:endParaRPr>
          </a:p>
          <a:p>
            <a:pPr indent="0" lvl="0" marL="0" rtl="0" algn="ctr">
              <a:spcBef>
                <a:spcPts val="1200"/>
              </a:spcBef>
              <a:spcAft>
                <a:spcPts val="0"/>
              </a:spcAft>
              <a:buNone/>
            </a:pPr>
            <a:r>
              <a:rPr b="1" lang="en" sz="2400">
                <a:solidFill>
                  <a:srgbClr val="000000"/>
                </a:solidFill>
                <a:latin typeface="Calibri"/>
                <a:ea typeface="Calibri"/>
                <a:cs typeface="Calibri"/>
                <a:sym typeface="Calibri"/>
              </a:rPr>
              <a:t>Conduct your own small-scale classroom-based research </a:t>
            </a:r>
            <a:endParaRPr b="1" sz="2400">
              <a:solidFill>
                <a:srgbClr val="000000"/>
              </a:solidFill>
              <a:latin typeface="Calibri"/>
              <a:ea typeface="Calibri"/>
              <a:cs typeface="Calibri"/>
              <a:sym typeface="Calibri"/>
            </a:endParaRPr>
          </a:p>
          <a:p>
            <a:pPr indent="-369570" lvl="0" marL="457200" rtl="0" algn="l">
              <a:spcBef>
                <a:spcPts val="120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Please can I ask mentors to have a conversation with their trainees regarding their ideas for </a:t>
            </a:r>
            <a:r>
              <a:rPr lang="en" sz="2400">
                <a:solidFill>
                  <a:srgbClr val="000000"/>
                </a:solidFill>
                <a:latin typeface="Calibri"/>
                <a:ea typeface="Calibri"/>
                <a:cs typeface="Calibri"/>
                <a:sym typeface="Calibri"/>
              </a:rPr>
              <a:t>assignment</a:t>
            </a:r>
            <a:r>
              <a:rPr lang="en" sz="2400">
                <a:solidFill>
                  <a:srgbClr val="000000"/>
                </a:solidFill>
                <a:latin typeface="Calibri"/>
                <a:ea typeface="Calibri"/>
                <a:cs typeface="Calibri"/>
                <a:sym typeface="Calibri"/>
              </a:rPr>
              <a:t> 3 as soon as they are settled into school. </a:t>
            </a:r>
            <a:endParaRPr sz="2400">
              <a:solidFill>
                <a:srgbClr val="000000"/>
              </a:solidFill>
              <a:latin typeface="Calibri"/>
              <a:ea typeface="Calibri"/>
              <a:cs typeface="Calibri"/>
              <a:sym typeface="Calibri"/>
            </a:endParaRPr>
          </a:p>
          <a:p>
            <a:pPr indent="-369570" lvl="0" marL="457200" rtl="0" algn="l">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To help with workload, trainees really need to be doing some of their </a:t>
            </a:r>
            <a:r>
              <a:rPr lang="en" sz="2400">
                <a:solidFill>
                  <a:srgbClr val="000000"/>
                </a:solidFill>
                <a:latin typeface="Calibri"/>
                <a:ea typeface="Calibri"/>
                <a:cs typeface="Calibri"/>
                <a:sym typeface="Calibri"/>
              </a:rPr>
              <a:t>preliminary</a:t>
            </a:r>
            <a:r>
              <a:rPr lang="en" sz="2400">
                <a:solidFill>
                  <a:srgbClr val="000000"/>
                </a:solidFill>
                <a:latin typeface="Calibri"/>
                <a:ea typeface="Calibri"/>
                <a:cs typeface="Calibri"/>
                <a:sym typeface="Calibri"/>
              </a:rPr>
              <a:t> reading prior to 25th March</a:t>
            </a:r>
            <a:endParaRPr sz="2400">
              <a:solidFill>
                <a:srgbClr val="000000"/>
              </a:solidFill>
              <a:latin typeface="Calibri"/>
              <a:ea typeface="Calibri"/>
              <a:cs typeface="Calibri"/>
              <a:sym typeface="Calibri"/>
            </a:endParaRPr>
          </a:p>
          <a:p>
            <a:pPr indent="-369570" lvl="0" marL="457200" rtl="0" algn="l">
              <a:spcBef>
                <a:spcPts val="0"/>
              </a:spcBef>
              <a:spcAft>
                <a:spcPts val="0"/>
              </a:spcAft>
              <a:buClr>
                <a:srgbClr val="000000"/>
              </a:buClr>
              <a:buSzPct val="100000"/>
              <a:buFont typeface="Calibri"/>
              <a:buChar char="●"/>
            </a:pPr>
            <a:r>
              <a:rPr lang="en" sz="2400">
                <a:solidFill>
                  <a:srgbClr val="000000"/>
                </a:solidFill>
                <a:latin typeface="Calibri"/>
                <a:ea typeface="Calibri"/>
                <a:cs typeface="Calibri"/>
                <a:sym typeface="Calibri"/>
              </a:rPr>
              <a:t>25th March - ideally trainees should come with their title.</a:t>
            </a:r>
            <a:endParaRPr sz="24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0" st="0"/>
                                            </p:txEl>
                                          </p:spTgt>
                                        </p:tgtEl>
                                        <p:attrNameLst>
                                          <p:attrName>style.visibility</p:attrName>
                                        </p:attrNameLst>
                                      </p:cBhvr>
                                      <p:to>
                                        <p:strVal val="visible"/>
                                      </p:to>
                                    </p:set>
                                    <p:animEffect filter="fade" transition="in">
                                      <p:cBhvr>
                                        <p:cTn dur="1000"/>
                                        <p:tgtEl>
                                          <p:spTgt spid="1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1" st="1"/>
                                            </p:txEl>
                                          </p:spTgt>
                                        </p:tgtEl>
                                        <p:attrNameLst>
                                          <p:attrName>style.visibility</p:attrName>
                                        </p:attrNameLst>
                                      </p:cBhvr>
                                      <p:to>
                                        <p:strVal val="visible"/>
                                      </p:to>
                                    </p:set>
                                    <p:animEffect filter="fade" transition="in">
                                      <p:cBhvr>
                                        <p:cTn dur="1000"/>
                                        <p:tgtEl>
                                          <p:spTgt spid="1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2" st="2"/>
                                            </p:txEl>
                                          </p:spTgt>
                                        </p:tgtEl>
                                        <p:attrNameLst>
                                          <p:attrName>style.visibility</p:attrName>
                                        </p:attrNameLst>
                                      </p:cBhvr>
                                      <p:to>
                                        <p:strVal val="visible"/>
                                      </p:to>
                                    </p:set>
                                    <p:animEffect filter="fade" transition="in">
                                      <p:cBhvr>
                                        <p:cTn dur="1000"/>
                                        <p:tgtEl>
                                          <p:spTgt spid="1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3" st="3"/>
                                            </p:txEl>
                                          </p:spTgt>
                                        </p:tgtEl>
                                        <p:attrNameLst>
                                          <p:attrName>style.visibility</p:attrName>
                                        </p:attrNameLst>
                                      </p:cBhvr>
                                      <p:to>
                                        <p:strVal val="visible"/>
                                      </p:to>
                                    </p:set>
                                    <p:animEffect filter="fade" transition="in">
                                      <p:cBhvr>
                                        <p:cTn dur="1000"/>
                                        <p:tgtEl>
                                          <p:spTgt spid="1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xEl>
                                              <p:pRg end="4" st="4"/>
                                            </p:txEl>
                                          </p:spTgt>
                                        </p:tgtEl>
                                        <p:attrNameLst>
                                          <p:attrName>style.visibility</p:attrName>
                                        </p:attrNameLst>
                                      </p:cBhvr>
                                      <p:to>
                                        <p:strVal val="visible"/>
                                      </p:to>
                                    </p:set>
                                    <p:animEffect filter="fade" transition="in">
                                      <p:cBhvr>
                                        <p:cTn dur="1000"/>
                                        <p:tgtEl>
                                          <p:spTgt spid="197">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6"/>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3600">
                <a:solidFill>
                  <a:schemeClr val="lt1"/>
                </a:solidFill>
                <a:latin typeface="Calibri"/>
                <a:ea typeface="Calibri"/>
                <a:cs typeface="Calibri"/>
                <a:sym typeface="Calibri"/>
              </a:rPr>
              <a:t>5. Assignment 3 Overview</a:t>
            </a:r>
            <a:endParaRPr b="1" sz="4500">
              <a:solidFill>
                <a:srgbClr val="FFFFFF"/>
              </a:solidFill>
              <a:latin typeface="Calibri"/>
              <a:ea typeface="Calibri"/>
              <a:cs typeface="Calibri"/>
              <a:sym typeface="Calibri"/>
            </a:endParaRPr>
          </a:p>
        </p:txBody>
      </p:sp>
      <p:sp>
        <p:nvSpPr>
          <p:cNvPr id="203" name="Google Shape;203;p2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a:bodyPr>
          <a:lstStyle/>
          <a:p>
            <a:pPr indent="0" lvl="0" marL="0" rtl="0" algn="l">
              <a:spcBef>
                <a:spcPts val="1200"/>
              </a:spcBef>
              <a:spcAft>
                <a:spcPts val="0"/>
              </a:spcAft>
              <a:buNone/>
            </a:pPr>
            <a:r>
              <a:rPr lang="en" sz="2400">
                <a:solidFill>
                  <a:srgbClr val="000000"/>
                </a:solidFill>
                <a:latin typeface="Calibri"/>
                <a:ea typeface="Calibri"/>
                <a:cs typeface="Calibri"/>
                <a:sym typeface="Calibri"/>
              </a:rPr>
              <a:t>Some example titles from last year:</a:t>
            </a:r>
            <a:endParaRPr sz="2400">
              <a:solidFill>
                <a:srgbClr val="000000"/>
              </a:solidFill>
              <a:latin typeface="Calibri"/>
              <a:ea typeface="Calibri"/>
              <a:cs typeface="Calibri"/>
              <a:sym typeface="Calibri"/>
            </a:endParaRPr>
          </a:p>
          <a:p>
            <a:pPr indent="-369570" lvl="0" marL="457200" rtl="0" algn="l">
              <a:spcBef>
                <a:spcPts val="1200"/>
              </a:spcBef>
              <a:spcAft>
                <a:spcPts val="0"/>
              </a:spcAft>
              <a:buClr>
                <a:srgbClr val="222222"/>
              </a:buClr>
              <a:buSzPct val="100000"/>
              <a:buFont typeface="Calibri"/>
              <a:buChar char="●"/>
            </a:pPr>
            <a:r>
              <a:rPr i="1" lang="en" sz="2400">
                <a:solidFill>
                  <a:srgbClr val="222222"/>
                </a:solidFill>
                <a:latin typeface="Calibri"/>
                <a:ea typeface="Calibri"/>
                <a:cs typeface="Calibri"/>
                <a:sym typeface="Calibri"/>
              </a:rPr>
              <a:t>Does enquiry-based learning (EBL) support progress in geography?</a:t>
            </a:r>
            <a:endParaRPr i="1" sz="2400">
              <a:solidFill>
                <a:srgbClr val="222222"/>
              </a:solidFill>
              <a:latin typeface="Calibri"/>
              <a:ea typeface="Calibri"/>
              <a:cs typeface="Calibri"/>
              <a:sym typeface="Calibri"/>
            </a:endParaRPr>
          </a:p>
          <a:p>
            <a:pPr indent="-369570" lvl="0" marL="457200" rtl="0" algn="l">
              <a:spcBef>
                <a:spcPts val="0"/>
              </a:spcBef>
              <a:spcAft>
                <a:spcPts val="0"/>
              </a:spcAft>
              <a:buClr>
                <a:srgbClr val="000000"/>
              </a:buClr>
              <a:buSzPct val="100000"/>
              <a:buFont typeface="Calibri"/>
              <a:buChar char="●"/>
            </a:pPr>
            <a:r>
              <a:rPr i="1" lang="en" sz="2400">
                <a:solidFill>
                  <a:srgbClr val="000000"/>
                </a:solidFill>
                <a:latin typeface="Calibri"/>
                <a:ea typeface="Calibri"/>
                <a:cs typeface="Calibri"/>
                <a:sym typeface="Calibri"/>
              </a:rPr>
              <a:t>How does dialogic teaching affect pupils’ progress in geography?</a:t>
            </a:r>
            <a:endParaRPr i="1" sz="2400">
              <a:solidFill>
                <a:srgbClr val="000000"/>
              </a:solidFill>
              <a:latin typeface="Calibri"/>
              <a:ea typeface="Calibri"/>
              <a:cs typeface="Calibri"/>
              <a:sym typeface="Calibri"/>
            </a:endParaRPr>
          </a:p>
          <a:p>
            <a:pPr indent="-369570" lvl="0" marL="457200" rtl="0" algn="l">
              <a:spcBef>
                <a:spcPts val="0"/>
              </a:spcBef>
              <a:spcAft>
                <a:spcPts val="0"/>
              </a:spcAft>
              <a:buClr>
                <a:srgbClr val="000000"/>
              </a:buClr>
              <a:buSzPct val="100000"/>
              <a:buFont typeface="Calibri"/>
              <a:buChar char="●"/>
            </a:pPr>
            <a:r>
              <a:rPr i="1" lang="en" sz="2400">
                <a:solidFill>
                  <a:srgbClr val="000000"/>
                </a:solidFill>
                <a:latin typeface="Calibri"/>
                <a:ea typeface="Calibri"/>
                <a:cs typeface="Calibri"/>
                <a:sym typeface="Calibri"/>
              </a:rPr>
              <a:t>How can data be used powerfully to help students think geographically in the classroom?</a:t>
            </a:r>
            <a:endParaRPr i="1" sz="2400">
              <a:solidFill>
                <a:srgbClr val="000000"/>
              </a:solidFill>
              <a:latin typeface="Calibri"/>
              <a:ea typeface="Calibri"/>
              <a:cs typeface="Calibri"/>
              <a:sym typeface="Calibri"/>
            </a:endParaRPr>
          </a:p>
          <a:p>
            <a:pPr indent="-369570" lvl="0" marL="457200" rtl="0" algn="l">
              <a:spcBef>
                <a:spcPts val="0"/>
              </a:spcBef>
              <a:spcAft>
                <a:spcPts val="0"/>
              </a:spcAft>
              <a:buClr>
                <a:srgbClr val="000000"/>
              </a:buClr>
              <a:buSzPct val="100000"/>
              <a:buFont typeface="Calibri"/>
              <a:buChar char="●"/>
            </a:pPr>
            <a:r>
              <a:rPr i="1" lang="en" sz="2400">
                <a:solidFill>
                  <a:srgbClr val="000000"/>
                </a:solidFill>
                <a:latin typeface="Calibri"/>
                <a:ea typeface="Calibri"/>
                <a:cs typeface="Calibri"/>
                <a:sym typeface="Calibri"/>
              </a:rPr>
              <a:t>Is whole class feedback more effective at promoting progress in geography than individual feedback?</a:t>
            </a:r>
            <a:endParaRPr i="1" sz="2400">
              <a:solidFill>
                <a:srgbClr val="000000"/>
              </a:solidFill>
              <a:latin typeface="Calibri"/>
              <a:ea typeface="Calibri"/>
              <a:cs typeface="Calibri"/>
              <a:sym typeface="Calibri"/>
            </a:endParaRPr>
          </a:p>
          <a:p>
            <a:pPr indent="0" lvl="0" marL="0" rtl="0" algn="l">
              <a:spcBef>
                <a:spcPts val="1200"/>
              </a:spcBef>
              <a:spcAft>
                <a:spcPts val="1200"/>
              </a:spcAft>
              <a:buNone/>
            </a:pPr>
            <a:r>
              <a:t/>
            </a:r>
            <a:endParaRPr sz="1200">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0" st="0"/>
                                            </p:txEl>
                                          </p:spTgt>
                                        </p:tgtEl>
                                        <p:attrNameLst>
                                          <p:attrName>style.visibility</p:attrName>
                                        </p:attrNameLst>
                                      </p:cBhvr>
                                      <p:to>
                                        <p:strVal val="visible"/>
                                      </p:to>
                                    </p:set>
                                    <p:animEffect filter="fade" transition="in">
                                      <p:cBhvr>
                                        <p:cTn dur="1000"/>
                                        <p:tgtEl>
                                          <p:spTgt spid="2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1" st="1"/>
                                            </p:txEl>
                                          </p:spTgt>
                                        </p:tgtEl>
                                        <p:attrNameLst>
                                          <p:attrName>style.visibility</p:attrName>
                                        </p:attrNameLst>
                                      </p:cBhvr>
                                      <p:to>
                                        <p:strVal val="visible"/>
                                      </p:to>
                                    </p:set>
                                    <p:animEffect filter="fade" transition="in">
                                      <p:cBhvr>
                                        <p:cTn dur="1000"/>
                                        <p:tgtEl>
                                          <p:spTgt spid="2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2" st="2"/>
                                            </p:txEl>
                                          </p:spTgt>
                                        </p:tgtEl>
                                        <p:attrNameLst>
                                          <p:attrName>style.visibility</p:attrName>
                                        </p:attrNameLst>
                                      </p:cBhvr>
                                      <p:to>
                                        <p:strVal val="visible"/>
                                      </p:to>
                                    </p:set>
                                    <p:animEffect filter="fade" transition="in">
                                      <p:cBhvr>
                                        <p:cTn dur="1000"/>
                                        <p:tgtEl>
                                          <p:spTgt spid="2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3" st="3"/>
                                            </p:txEl>
                                          </p:spTgt>
                                        </p:tgtEl>
                                        <p:attrNameLst>
                                          <p:attrName>style.visibility</p:attrName>
                                        </p:attrNameLst>
                                      </p:cBhvr>
                                      <p:to>
                                        <p:strVal val="visible"/>
                                      </p:to>
                                    </p:set>
                                    <p:animEffect filter="fade" transition="in">
                                      <p:cBhvr>
                                        <p:cTn dur="1000"/>
                                        <p:tgtEl>
                                          <p:spTgt spid="2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4" st="4"/>
                                            </p:txEl>
                                          </p:spTgt>
                                        </p:tgtEl>
                                        <p:attrNameLst>
                                          <p:attrName>style.visibility</p:attrName>
                                        </p:attrNameLst>
                                      </p:cBhvr>
                                      <p:to>
                                        <p:strVal val="visible"/>
                                      </p:to>
                                    </p:set>
                                    <p:animEffect filter="fade" transition="in">
                                      <p:cBhvr>
                                        <p:cTn dur="1000"/>
                                        <p:tgtEl>
                                          <p:spTgt spid="20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3">
                                            <p:txEl>
                                              <p:pRg end="5" st="5"/>
                                            </p:txEl>
                                          </p:spTgt>
                                        </p:tgtEl>
                                        <p:attrNameLst>
                                          <p:attrName>style.visibility</p:attrName>
                                        </p:attrNameLst>
                                      </p:cBhvr>
                                      <p:to>
                                        <p:strVal val="visible"/>
                                      </p:to>
                                    </p:set>
                                    <p:animEffect filter="fade" transition="in">
                                      <p:cBhvr>
                                        <p:cTn dur="1000"/>
                                        <p:tgtEl>
                                          <p:spTgt spid="203">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7"/>
          <p:cNvSpPr txBox="1"/>
          <p:nvPr>
            <p:ph type="title"/>
          </p:nvPr>
        </p:nvSpPr>
        <p:spPr>
          <a:xfrm>
            <a:off x="311700" y="181200"/>
            <a:ext cx="8520600" cy="1147500"/>
          </a:xfrm>
          <a:prstGeom prst="rect">
            <a:avLst/>
          </a:prstGeom>
          <a:solidFill>
            <a:srgbClr val="000000"/>
          </a:solidFill>
        </p:spPr>
        <p:txBody>
          <a:bodyPr anchorCtr="0" anchor="t" bIns="91425" lIns="91425" spcFirstLastPara="1" rIns="91425" wrap="square" tIns="91425">
            <a:normAutofit fontScale="90000"/>
          </a:bodyPr>
          <a:lstStyle/>
          <a:p>
            <a:pPr indent="0" lvl="0" marL="0" rtl="0" algn="l">
              <a:lnSpc>
                <a:spcPct val="115000"/>
              </a:lnSpc>
              <a:spcBef>
                <a:spcPts val="0"/>
              </a:spcBef>
              <a:spcAft>
                <a:spcPts val="1200"/>
              </a:spcAft>
              <a:buNone/>
            </a:pPr>
            <a:r>
              <a:rPr b="1" lang="en" sz="3600">
                <a:solidFill>
                  <a:schemeClr val="lt1"/>
                </a:solidFill>
                <a:latin typeface="Calibri"/>
                <a:ea typeface="Calibri"/>
                <a:cs typeface="Calibri"/>
                <a:sym typeface="Calibri"/>
              </a:rPr>
              <a:t>6. C</a:t>
            </a:r>
            <a:r>
              <a:rPr b="1" lang="en" sz="3600">
                <a:solidFill>
                  <a:schemeClr val="lt1"/>
                </a:solidFill>
                <a:latin typeface="Calibri"/>
                <a:ea typeface="Calibri"/>
                <a:cs typeface="Calibri"/>
                <a:sym typeface="Calibri"/>
              </a:rPr>
              <a:t>ore Content Framework (CCF) - development task</a:t>
            </a:r>
            <a:endParaRPr b="1" sz="4500">
              <a:solidFill>
                <a:srgbClr val="FFFFFF"/>
              </a:solidFill>
              <a:latin typeface="Calibri"/>
              <a:ea typeface="Calibri"/>
              <a:cs typeface="Calibri"/>
              <a:sym typeface="Calibri"/>
            </a:endParaRPr>
          </a:p>
        </p:txBody>
      </p:sp>
      <p:sp>
        <p:nvSpPr>
          <p:cNvPr id="209" name="Google Shape;209;p27"/>
          <p:cNvSpPr txBox="1"/>
          <p:nvPr>
            <p:ph idx="1" type="body"/>
          </p:nvPr>
        </p:nvSpPr>
        <p:spPr>
          <a:xfrm>
            <a:off x="311700" y="1397400"/>
            <a:ext cx="8520600" cy="3416400"/>
          </a:xfrm>
          <a:prstGeom prst="rect">
            <a:avLst/>
          </a:prstGeom>
        </p:spPr>
        <p:txBody>
          <a:bodyPr anchorCtr="0" anchor="t" bIns="91425" lIns="91425" spcFirstLastPara="1" rIns="91425" wrap="square" tIns="91425">
            <a:normAutofit fontScale="85000"/>
          </a:bodyPr>
          <a:lstStyle/>
          <a:p>
            <a:pPr indent="-336550" lvl="0" marL="457200" rtl="0" algn="l">
              <a:spcBef>
                <a:spcPts val="0"/>
              </a:spcBef>
              <a:spcAft>
                <a:spcPts val="0"/>
              </a:spcAft>
              <a:buClr>
                <a:srgbClr val="000000"/>
              </a:buClr>
              <a:buSzPct val="81632"/>
              <a:buFont typeface="Calibri"/>
              <a:buChar char="●"/>
            </a:pPr>
            <a:r>
              <a:rPr lang="en" sz="2450">
                <a:solidFill>
                  <a:srgbClr val="000000"/>
                </a:solidFill>
                <a:latin typeface="Calibri"/>
                <a:ea typeface="Calibri"/>
                <a:cs typeface="Calibri"/>
                <a:sym typeface="Calibri"/>
              </a:rPr>
              <a:t>T</a:t>
            </a:r>
            <a:r>
              <a:rPr lang="en" sz="2250">
                <a:solidFill>
                  <a:srgbClr val="000000"/>
                </a:solidFill>
                <a:latin typeface="Calibri"/>
                <a:ea typeface="Calibri"/>
                <a:cs typeface="Calibri"/>
                <a:sym typeface="Calibri"/>
              </a:rPr>
              <a:t>he CCF represents ‘the minimum entitlement’ of the teacher training year. </a:t>
            </a:r>
            <a:endParaRPr sz="2250">
              <a:solidFill>
                <a:srgbClr val="000000"/>
              </a:solidFill>
              <a:latin typeface="Calibri"/>
              <a:ea typeface="Calibri"/>
              <a:cs typeface="Calibri"/>
              <a:sym typeface="Calibri"/>
            </a:endParaRPr>
          </a:p>
          <a:p>
            <a:pPr indent="-350043" lvl="0" marL="457200" rtl="0" algn="l">
              <a:spcBef>
                <a:spcPts val="0"/>
              </a:spcBef>
              <a:spcAft>
                <a:spcPts val="0"/>
              </a:spcAft>
              <a:buSzPct val="100000"/>
              <a:buFont typeface="Calibri"/>
              <a:buChar char="●"/>
            </a:pPr>
            <a:r>
              <a:rPr lang="en" sz="2250" u="sng">
                <a:solidFill>
                  <a:srgbClr val="1155CC"/>
                </a:solidFill>
                <a:latin typeface="Calibri"/>
                <a:ea typeface="Calibri"/>
                <a:cs typeface="Calibri"/>
                <a:sym typeface="Calibri"/>
                <a:hlinkClick r:id="rId3">
                  <a:extLst>
                    <a:ext uri="{A12FA001-AC4F-418D-AE19-62706E023703}">
                      <ahyp:hlinkClr val="tx"/>
                    </a:ext>
                  </a:extLst>
                </a:hlinkClick>
              </a:rPr>
              <a:t>Here is a link to the full CCF from the DfE</a:t>
            </a:r>
            <a:r>
              <a:rPr lang="en" sz="2250">
                <a:solidFill>
                  <a:srgbClr val="000000"/>
                </a:solidFill>
                <a:latin typeface="Calibri"/>
                <a:ea typeface="Calibri"/>
                <a:cs typeface="Calibri"/>
                <a:sym typeface="Calibri"/>
              </a:rPr>
              <a:t> (pages 8-30 most relevant for mentors)</a:t>
            </a:r>
            <a:endParaRPr sz="2250">
              <a:solidFill>
                <a:srgbClr val="000000"/>
              </a:solidFill>
              <a:latin typeface="Calibri"/>
              <a:ea typeface="Calibri"/>
              <a:cs typeface="Calibri"/>
              <a:sym typeface="Calibri"/>
            </a:endParaRPr>
          </a:p>
          <a:p>
            <a:pPr indent="-350043" lvl="0" marL="457200" rtl="0" algn="l">
              <a:spcBef>
                <a:spcPts val="0"/>
              </a:spcBef>
              <a:spcAft>
                <a:spcPts val="0"/>
              </a:spcAft>
              <a:buClr>
                <a:srgbClr val="000000"/>
              </a:buClr>
              <a:buSzPct val="100000"/>
              <a:buFont typeface="Calibri"/>
              <a:buChar char="●"/>
            </a:pPr>
            <a:r>
              <a:rPr lang="en" sz="2250">
                <a:solidFill>
                  <a:srgbClr val="000000"/>
                </a:solidFill>
                <a:latin typeface="Calibri"/>
                <a:ea typeface="Calibri"/>
                <a:cs typeface="Calibri"/>
                <a:sym typeface="Calibri"/>
              </a:rPr>
              <a:t>I am confident that the very vast majority of this entitlement is met through a blend of </a:t>
            </a:r>
            <a:r>
              <a:rPr lang="en" sz="2250">
                <a:solidFill>
                  <a:srgbClr val="000000"/>
                </a:solidFill>
                <a:latin typeface="Calibri"/>
                <a:ea typeface="Calibri"/>
                <a:cs typeface="Calibri"/>
                <a:sym typeface="Calibri"/>
              </a:rPr>
              <a:t>experience</a:t>
            </a:r>
            <a:r>
              <a:rPr lang="en" sz="2250">
                <a:solidFill>
                  <a:srgbClr val="000000"/>
                </a:solidFill>
                <a:latin typeface="Calibri"/>
                <a:ea typeface="Calibri"/>
                <a:cs typeface="Calibri"/>
                <a:sym typeface="Calibri"/>
              </a:rPr>
              <a:t> from both </a:t>
            </a:r>
            <a:r>
              <a:rPr lang="en" sz="2250">
                <a:solidFill>
                  <a:srgbClr val="000000"/>
                </a:solidFill>
                <a:latin typeface="Calibri"/>
                <a:ea typeface="Calibri"/>
                <a:cs typeface="Calibri"/>
                <a:sym typeface="Calibri"/>
              </a:rPr>
              <a:t>university</a:t>
            </a:r>
            <a:r>
              <a:rPr lang="en" sz="2250">
                <a:solidFill>
                  <a:srgbClr val="000000"/>
                </a:solidFill>
                <a:latin typeface="Calibri"/>
                <a:ea typeface="Calibri"/>
                <a:cs typeface="Calibri"/>
                <a:sym typeface="Calibri"/>
              </a:rPr>
              <a:t> and in school, but it would be useful if mentors could familiarise themselves with this entitlement. </a:t>
            </a:r>
            <a:endParaRPr sz="2250">
              <a:solidFill>
                <a:srgbClr val="000000"/>
              </a:solidFill>
              <a:latin typeface="Calibri"/>
              <a:ea typeface="Calibri"/>
              <a:cs typeface="Calibri"/>
              <a:sym typeface="Calibri"/>
            </a:endParaRPr>
          </a:p>
          <a:p>
            <a:pPr indent="-341947" lvl="0" marL="457200" rtl="0" algn="l">
              <a:spcBef>
                <a:spcPts val="0"/>
              </a:spcBef>
              <a:spcAft>
                <a:spcPts val="0"/>
              </a:spcAft>
              <a:buClr>
                <a:srgbClr val="000000"/>
              </a:buClr>
              <a:buSzPct val="100000"/>
              <a:buFont typeface="Calibri"/>
              <a:buChar char="●"/>
            </a:pPr>
            <a:r>
              <a:rPr lang="en" sz="2100">
                <a:solidFill>
                  <a:srgbClr val="000000"/>
                </a:solidFill>
                <a:latin typeface="Calibri"/>
                <a:ea typeface="Calibri"/>
                <a:cs typeface="Calibri"/>
                <a:sym typeface="Calibri"/>
              </a:rPr>
              <a:t>What I would like us to explore further is any ideas for ensuring that the full </a:t>
            </a:r>
            <a:r>
              <a:rPr lang="en" sz="2100">
                <a:solidFill>
                  <a:srgbClr val="000000"/>
                </a:solidFill>
                <a:latin typeface="Calibri"/>
                <a:ea typeface="Calibri"/>
                <a:cs typeface="Calibri"/>
                <a:sym typeface="Calibri"/>
              </a:rPr>
              <a:t>entitlement</a:t>
            </a:r>
            <a:r>
              <a:rPr lang="en" sz="2100">
                <a:solidFill>
                  <a:srgbClr val="000000"/>
                </a:solidFill>
                <a:latin typeface="Calibri"/>
                <a:ea typeface="Calibri"/>
                <a:cs typeface="Calibri"/>
                <a:sym typeface="Calibri"/>
              </a:rPr>
              <a:t> is met in a way that is coherent and </a:t>
            </a:r>
            <a:r>
              <a:rPr lang="en" sz="2100">
                <a:solidFill>
                  <a:srgbClr val="000000"/>
                </a:solidFill>
                <a:latin typeface="Calibri"/>
                <a:ea typeface="Calibri"/>
                <a:cs typeface="Calibri"/>
                <a:sym typeface="Calibri"/>
              </a:rPr>
              <a:t>manageable</a:t>
            </a:r>
            <a:r>
              <a:rPr lang="en" sz="2100">
                <a:solidFill>
                  <a:srgbClr val="000000"/>
                </a:solidFill>
                <a:latin typeface="Calibri"/>
                <a:ea typeface="Calibri"/>
                <a:cs typeface="Calibri"/>
                <a:sym typeface="Calibri"/>
              </a:rPr>
              <a:t> </a:t>
            </a:r>
            <a:r>
              <a:rPr lang="en" sz="2100">
                <a:solidFill>
                  <a:srgbClr val="000000"/>
                </a:solidFill>
                <a:latin typeface="Calibri"/>
                <a:ea typeface="Calibri"/>
                <a:cs typeface="Calibri"/>
                <a:sym typeface="Calibri"/>
              </a:rPr>
              <a:t>across</a:t>
            </a:r>
            <a:r>
              <a:rPr lang="en" sz="2100">
                <a:solidFill>
                  <a:srgbClr val="000000"/>
                </a:solidFill>
                <a:latin typeface="Calibri"/>
                <a:ea typeface="Calibri"/>
                <a:cs typeface="Calibri"/>
                <a:sym typeface="Calibri"/>
              </a:rPr>
              <a:t> our </a:t>
            </a:r>
            <a:r>
              <a:rPr lang="en" sz="2100">
                <a:solidFill>
                  <a:srgbClr val="000000"/>
                </a:solidFill>
                <a:latin typeface="Calibri"/>
                <a:ea typeface="Calibri"/>
                <a:cs typeface="Calibri"/>
                <a:sym typeface="Calibri"/>
              </a:rPr>
              <a:t>partnership</a:t>
            </a:r>
            <a:r>
              <a:rPr lang="en" sz="2100">
                <a:solidFill>
                  <a:srgbClr val="000000"/>
                </a:solidFill>
                <a:latin typeface="Calibri"/>
                <a:ea typeface="Calibri"/>
                <a:cs typeface="Calibri"/>
                <a:sym typeface="Calibri"/>
              </a:rPr>
              <a:t> schools.</a:t>
            </a:r>
            <a:endParaRPr sz="26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0" st="0"/>
                                            </p:txEl>
                                          </p:spTgt>
                                        </p:tgtEl>
                                        <p:attrNameLst>
                                          <p:attrName>style.visibility</p:attrName>
                                        </p:attrNameLst>
                                      </p:cBhvr>
                                      <p:to>
                                        <p:strVal val="visible"/>
                                      </p:to>
                                    </p:set>
                                    <p:animEffect filter="fade" transition="in">
                                      <p:cBhvr>
                                        <p:cTn dur="1000"/>
                                        <p:tgtEl>
                                          <p:spTgt spid="2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1" st="1"/>
                                            </p:txEl>
                                          </p:spTgt>
                                        </p:tgtEl>
                                        <p:attrNameLst>
                                          <p:attrName>style.visibility</p:attrName>
                                        </p:attrNameLst>
                                      </p:cBhvr>
                                      <p:to>
                                        <p:strVal val="visible"/>
                                      </p:to>
                                    </p:set>
                                    <p:animEffect filter="fade" transition="in">
                                      <p:cBhvr>
                                        <p:cTn dur="1000"/>
                                        <p:tgtEl>
                                          <p:spTgt spid="2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2" st="2"/>
                                            </p:txEl>
                                          </p:spTgt>
                                        </p:tgtEl>
                                        <p:attrNameLst>
                                          <p:attrName>style.visibility</p:attrName>
                                        </p:attrNameLst>
                                      </p:cBhvr>
                                      <p:to>
                                        <p:strVal val="visible"/>
                                      </p:to>
                                    </p:set>
                                    <p:animEffect filter="fade" transition="in">
                                      <p:cBhvr>
                                        <p:cTn dur="1000"/>
                                        <p:tgtEl>
                                          <p:spTgt spid="2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xEl>
                                              <p:pRg end="3" st="3"/>
                                            </p:txEl>
                                          </p:spTgt>
                                        </p:tgtEl>
                                        <p:attrNameLst>
                                          <p:attrName>style.visibility</p:attrName>
                                        </p:attrNameLst>
                                      </p:cBhvr>
                                      <p:to>
                                        <p:strVal val="visible"/>
                                      </p:to>
                                    </p:set>
                                    <p:animEffect filter="fade" transition="in">
                                      <p:cBhvr>
                                        <p:cTn dur="1000"/>
                                        <p:tgtEl>
                                          <p:spTgt spid="209">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15" name="Google Shape;215;p2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16" name="Google Shape;216;p28"/>
          <p:cNvPicPr preferRelativeResize="0"/>
          <p:nvPr/>
        </p:nvPicPr>
        <p:blipFill rotWithShape="1">
          <a:blip r:embed="rId3">
            <a:alphaModFix/>
          </a:blip>
          <a:srcRect b="13090" l="31021" r="9596" t="22008"/>
          <a:stretch/>
        </p:blipFill>
        <p:spPr>
          <a:xfrm>
            <a:off x="401175" y="0"/>
            <a:ext cx="8223874" cy="5055774"/>
          </a:xfrm>
          <a:prstGeom prst="rect">
            <a:avLst/>
          </a:prstGeom>
          <a:noFill/>
          <a:ln>
            <a:noFill/>
          </a:ln>
        </p:spPr>
      </p:pic>
      <p:sp>
        <p:nvSpPr>
          <p:cNvPr id="217" name="Google Shape;217;p28"/>
          <p:cNvSpPr/>
          <p:nvPr/>
        </p:nvSpPr>
        <p:spPr>
          <a:xfrm>
            <a:off x="3983000" y="2062296"/>
            <a:ext cx="4197900" cy="6600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7"/>
                                        </p:tgtEl>
                                        <p:attrNameLst>
                                          <p:attrName>style.visibility</p:attrName>
                                        </p:attrNameLst>
                                      </p:cBhvr>
                                      <p:to>
                                        <p:strVal val="visible"/>
                                      </p:to>
                                    </p:set>
                                    <p:animEffect filter="fade" transition="in">
                                      <p:cBhvr>
                                        <p:cTn dur="10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29"/>
          <p:cNvSpPr txBox="1"/>
          <p:nvPr>
            <p:ph type="title"/>
          </p:nvPr>
        </p:nvSpPr>
        <p:spPr>
          <a:xfrm>
            <a:off x="311700" y="161425"/>
            <a:ext cx="1432800" cy="572700"/>
          </a:xfrm>
          <a:prstGeom prst="rect">
            <a:avLst/>
          </a:prstGeom>
          <a:solidFill>
            <a:schemeClr val="dk1"/>
          </a:solidFill>
        </p:spPr>
        <p:txBody>
          <a:bodyPr anchorCtr="0" anchor="t" bIns="91425" lIns="91425" spcFirstLastPara="1" rIns="91425" wrap="square" tIns="91425">
            <a:noAutofit/>
          </a:bodyPr>
          <a:lstStyle/>
          <a:p>
            <a:pPr indent="0" lvl="0" marL="0" rtl="0" algn="ctr">
              <a:spcBef>
                <a:spcPts val="0"/>
              </a:spcBef>
              <a:spcAft>
                <a:spcPts val="0"/>
              </a:spcAft>
              <a:buSzPts val="990"/>
              <a:buNone/>
            </a:pPr>
            <a:r>
              <a:rPr b="1" lang="en" sz="2820">
                <a:solidFill>
                  <a:schemeClr val="lt1"/>
                </a:solidFill>
              </a:rPr>
              <a:t>CCF 8</a:t>
            </a:r>
            <a:endParaRPr b="1" sz="2820">
              <a:solidFill>
                <a:schemeClr val="lt1"/>
              </a:solidFill>
            </a:endParaRPr>
          </a:p>
        </p:txBody>
      </p:sp>
      <p:sp>
        <p:nvSpPr>
          <p:cNvPr id="223" name="Google Shape;223;p2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24" name="Google Shape;224;p29"/>
          <p:cNvPicPr preferRelativeResize="0"/>
          <p:nvPr/>
        </p:nvPicPr>
        <p:blipFill rotWithShape="1">
          <a:blip r:embed="rId3">
            <a:alphaModFix/>
          </a:blip>
          <a:srcRect b="5999" l="19742" r="20484" t="22408"/>
          <a:stretch/>
        </p:blipFill>
        <p:spPr>
          <a:xfrm>
            <a:off x="1744575" y="0"/>
            <a:ext cx="7399426" cy="4985299"/>
          </a:xfrm>
          <a:prstGeom prst="rect">
            <a:avLst/>
          </a:prstGeom>
          <a:noFill/>
          <a:ln>
            <a:noFill/>
          </a:ln>
        </p:spPr>
      </p:pic>
      <p:sp>
        <p:nvSpPr>
          <p:cNvPr id="225" name="Google Shape;225;p29"/>
          <p:cNvSpPr/>
          <p:nvPr/>
        </p:nvSpPr>
        <p:spPr>
          <a:xfrm>
            <a:off x="4833800" y="3699449"/>
            <a:ext cx="4197900" cy="4782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5"/>
                                        </p:tgtEl>
                                        <p:attrNameLst>
                                          <p:attrName>style.visibility</p:attrName>
                                        </p:attrNameLst>
                                      </p:cBhvr>
                                      <p:to>
                                        <p:strVal val="visible"/>
                                      </p:to>
                                    </p:set>
                                    <p:animEffect filter="fade" transition="in">
                                      <p:cBhvr>
                                        <p:cTn dur="1000"/>
                                        <p:tgtEl>
                                          <p:spTgt spid="22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31" name="Google Shape;231;p3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32" name="Google Shape;232;p30"/>
          <p:cNvPicPr preferRelativeResize="0"/>
          <p:nvPr/>
        </p:nvPicPr>
        <p:blipFill rotWithShape="1">
          <a:blip r:embed="rId3">
            <a:alphaModFix/>
          </a:blip>
          <a:srcRect b="7745" l="16497" r="18373" t="22412"/>
          <a:stretch/>
        </p:blipFill>
        <p:spPr>
          <a:xfrm>
            <a:off x="568775" y="0"/>
            <a:ext cx="8186899" cy="49381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1"/>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a:bodyPr>
          <a:lstStyle/>
          <a:p>
            <a:pPr indent="0" lvl="0" marL="0" rtl="0" algn="l">
              <a:spcBef>
                <a:spcPts val="0"/>
              </a:spcBef>
              <a:spcAft>
                <a:spcPts val="0"/>
              </a:spcAft>
              <a:buNone/>
            </a:pPr>
            <a:r>
              <a:rPr b="1" lang="en" sz="3200">
                <a:solidFill>
                  <a:srgbClr val="FFFFFF"/>
                </a:solidFill>
              </a:rPr>
              <a:t>7. Any Other Business?</a:t>
            </a:r>
            <a:endParaRPr b="1" sz="3200">
              <a:solidFill>
                <a:srgbClr val="FFFFFF"/>
              </a:solidFill>
            </a:endParaRPr>
          </a:p>
        </p:txBody>
      </p:sp>
      <p:sp>
        <p:nvSpPr>
          <p:cNvPr id="238" name="Google Shape;238;p3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68300" lvl="0" marL="457200" rtl="0" algn="l">
              <a:spcBef>
                <a:spcPts val="0"/>
              </a:spcBef>
              <a:spcAft>
                <a:spcPts val="0"/>
              </a:spcAft>
              <a:buSzPts val="2200"/>
              <a:buFont typeface="Calibri"/>
              <a:buChar char="●"/>
            </a:pPr>
            <a:r>
              <a:rPr lang="en" sz="2200" u="sng">
                <a:solidFill>
                  <a:schemeClr val="hlink"/>
                </a:solidFill>
                <a:latin typeface="Calibri"/>
                <a:ea typeface="Calibri"/>
                <a:cs typeface="Calibri"/>
                <a:sym typeface="Calibri"/>
                <a:hlinkClick r:id="rId3"/>
              </a:rPr>
              <a:t>Mentor profile Google Form</a:t>
            </a:r>
            <a:r>
              <a:rPr lang="en" sz="2200">
                <a:solidFill>
                  <a:schemeClr val="dk1"/>
                </a:solidFill>
                <a:latin typeface="Calibri"/>
                <a:ea typeface="Calibri"/>
                <a:cs typeface="Calibri"/>
                <a:sym typeface="Calibri"/>
              </a:rPr>
              <a:t> - thank you to those who have completed this. Please </a:t>
            </a:r>
            <a:r>
              <a:rPr lang="en" sz="2200">
                <a:solidFill>
                  <a:schemeClr val="dk1"/>
                </a:solidFill>
                <a:latin typeface="Calibri"/>
                <a:ea typeface="Calibri"/>
                <a:cs typeface="Calibri"/>
                <a:sym typeface="Calibri"/>
              </a:rPr>
              <a:t>complete</a:t>
            </a:r>
            <a:r>
              <a:rPr lang="en" sz="2200">
                <a:solidFill>
                  <a:schemeClr val="dk1"/>
                </a:solidFill>
                <a:latin typeface="Calibri"/>
                <a:ea typeface="Calibri"/>
                <a:cs typeface="Calibri"/>
                <a:sym typeface="Calibri"/>
              </a:rPr>
              <a:t> if you have not yet had </a:t>
            </a:r>
            <a:r>
              <a:rPr lang="en" sz="2200">
                <a:solidFill>
                  <a:schemeClr val="dk1"/>
                </a:solidFill>
                <a:latin typeface="Calibri"/>
                <a:ea typeface="Calibri"/>
                <a:cs typeface="Calibri"/>
                <a:sym typeface="Calibri"/>
              </a:rPr>
              <a:t>chance</a:t>
            </a:r>
            <a:r>
              <a:rPr lang="en" sz="2200">
                <a:solidFill>
                  <a:schemeClr val="dk1"/>
                </a:solidFill>
                <a:latin typeface="Calibri"/>
                <a:ea typeface="Calibri"/>
                <a:cs typeface="Calibri"/>
                <a:sym typeface="Calibri"/>
              </a:rPr>
              <a:t> to do this</a:t>
            </a:r>
            <a:endParaRPr sz="2200">
              <a:solidFill>
                <a:schemeClr val="dk1"/>
              </a:solidFill>
              <a:latin typeface="Calibri"/>
              <a:ea typeface="Calibri"/>
              <a:cs typeface="Calibri"/>
              <a:sym typeface="Calibri"/>
            </a:endParaRPr>
          </a:p>
          <a:p>
            <a:pPr indent="-368300" lvl="0" marL="457200" rtl="0" algn="l">
              <a:spcBef>
                <a:spcPts val="0"/>
              </a:spcBef>
              <a:spcAft>
                <a:spcPts val="0"/>
              </a:spcAft>
              <a:buClr>
                <a:schemeClr val="dk1"/>
              </a:buClr>
              <a:buSzPts val="2200"/>
              <a:buFont typeface="Calibri"/>
              <a:buChar char="●"/>
            </a:pPr>
            <a:r>
              <a:rPr lang="en" sz="2200">
                <a:solidFill>
                  <a:schemeClr val="dk1"/>
                </a:solidFill>
                <a:latin typeface="Calibri"/>
                <a:ea typeface="Calibri"/>
                <a:cs typeface="Calibri"/>
                <a:sym typeface="Calibri"/>
              </a:rPr>
              <a:t>Ofsted</a:t>
            </a:r>
            <a:endParaRPr sz="2200">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8">
                                            <p:txEl>
                                              <p:pRg end="0" st="0"/>
                                            </p:txEl>
                                          </p:spTgt>
                                        </p:tgtEl>
                                        <p:attrNameLst>
                                          <p:attrName>style.visibility</p:attrName>
                                        </p:attrNameLst>
                                      </p:cBhvr>
                                      <p:to>
                                        <p:strVal val="visible"/>
                                      </p:to>
                                    </p:set>
                                    <p:anim calcmode="lin" valueType="num">
                                      <p:cBhvr additive="base">
                                        <p:cTn dur="1000"/>
                                        <p:tgtEl>
                                          <p:spTgt spid="238">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238">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38">
                                            <p:txEl>
                                              <p:pRg end="1" st="1"/>
                                            </p:txEl>
                                          </p:spTgt>
                                        </p:tgtEl>
                                        <p:attrNameLst>
                                          <p:attrName>style.visibility</p:attrName>
                                        </p:attrNameLst>
                                      </p:cBhvr>
                                      <p:to>
                                        <p:strVal val="visible"/>
                                      </p:to>
                                    </p:set>
                                    <p:anim calcmode="lin" valueType="num">
                                      <p:cBhvr additive="base">
                                        <p:cTn dur="1000"/>
                                        <p:tgtEl>
                                          <p:spTgt spid="238">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238">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2"/>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900">
                <a:solidFill>
                  <a:schemeClr val="lt1"/>
                </a:solidFill>
                <a:latin typeface="Calibri"/>
                <a:ea typeface="Calibri"/>
                <a:cs typeface="Calibri"/>
                <a:sym typeface="Calibri"/>
              </a:rPr>
              <a:t>Ofsted for ITE/ ITT - what this means for us as mentors</a:t>
            </a:r>
            <a:endParaRPr b="1" sz="3800">
              <a:solidFill>
                <a:srgbClr val="FFFFFF"/>
              </a:solidFill>
              <a:latin typeface="Calibri"/>
              <a:ea typeface="Calibri"/>
              <a:cs typeface="Calibri"/>
              <a:sym typeface="Calibri"/>
            </a:endParaRPr>
          </a:p>
        </p:txBody>
      </p:sp>
      <p:sp>
        <p:nvSpPr>
          <p:cNvPr id="244" name="Google Shape;244;p32"/>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We are overdue an inspection (last inspected in 2013, </a:t>
            </a:r>
            <a:r>
              <a:rPr lang="en" sz="2100">
                <a:solidFill>
                  <a:srgbClr val="000000"/>
                </a:solidFill>
                <a:latin typeface="Calibri"/>
                <a:ea typeface="Calibri"/>
                <a:cs typeface="Calibri"/>
                <a:sym typeface="Calibri"/>
              </a:rPr>
              <a:t>normally</a:t>
            </a:r>
            <a:r>
              <a:rPr lang="en" sz="2100">
                <a:solidFill>
                  <a:srgbClr val="000000"/>
                </a:solidFill>
                <a:latin typeface="Calibri"/>
                <a:ea typeface="Calibri"/>
                <a:cs typeface="Calibri"/>
                <a:sym typeface="Calibri"/>
              </a:rPr>
              <a:t> a 5-6 year cycle), </a:t>
            </a:r>
            <a:r>
              <a:rPr lang="en" sz="2100">
                <a:solidFill>
                  <a:srgbClr val="000000"/>
                </a:solidFill>
                <a:latin typeface="Calibri"/>
                <a:ea typeface="Calibri"/>
                <a:cs typeface="Calibri"/>
                <a:sym typeface="Calibri"/>
              </a:rPr>
              <a:t>Ofsted</a:t>
            </a:r>
            <a:r>
              <a:rPr lang="en" sz="2100">
                <a:solidFill>
                  <a:srgbClr val="000000"/>
                </a:solidFill>
                <a:latin typeface="Calibri"/>
                <a:ea typeface="Calibri"/>
                <a:cs typeface="Calibri"/>
                <a:sym typeface="Calibri"/>
              </a:rPr>
              <a:t> also keen to visit providers where there is a new PGCE</a:t>
            </a:r>
            <a:endParaRPr sz="2100">
              <a:solidFill>
                <a:srgbClr val="000000"/>
              </a:solidFill>
              <a:latin typeface="Calibri"/>
              <a:ea typeface="Calibri"/>
              <a:cs typeface="Calibri"/>
              <a:sym typeface="Calibri"/>
            </a:endParaRPr>
          </a:p>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New inspection framework from Sept 2020 </a:t>
            </a:r>
            <a:endParaRPr sz="2100">
              <a:solidFill>
                <a:srgbClr val="000000"/>
              </a:solidFill>
              <a:latin typeface="Calibri"/>
              <a:ea typeface="Calibri"/>
              <a:cs typeface="Calibri"/>
              <a:sym typeface="Calibri"/>
            </a:endParaRPr>
          </a:p>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When we are inspected by Ofsted, they will want to talk to mentors as part of the UoY partnership. </a:t>
            </a:r>
            <a:endParaRPr sz="2100">
              <a:solidFill>
                <a:srgbClr val="000000"/>
              </a:solidFill>
              <a:latin typeface="Calibri"/>
              <a:ea typeface="Calibri"/>
              <a:cs typeface="Calibri"/>
              <a:sym typeface="Calibri"/>
            </a:endParaRPr>
          </a:p>
          <a:p>
            <a:pPr indent="-368300" lvl="0" marL="457200" rtl="0" algn="l">
              <a:spcBef>
                <a:spcPts val="0"/>
              </a:spcBef>
              <a:spcAft>
                <a:spcPts val="0"/>
              </a:spcAft>
              <a:buClr>
                <a:srgbClr val="000000"/>
              </a:buClr>
              <a:buSzPts val="2200"/>
              <a:buFont typeface="Calibri"/>
              <a:buChar char="●"/>
            </a:pPr>
            <a:r>
              <a:rPr lang="en" sz="2100">
                <a:solidFill>
                  <a:srgbClr val="000000"/>
                </a:solidFill>
                <a:latin typeface="Calibri"/>
                <a:ea typeface="Calibri"/>
                <a:cs typeface="Calibri"/>
                <a:sym typeface="Calibri"/>
              </a:rPr>
              <a:t>The ITE Ofsted approach is similar to that of schools and they will be looking at what happens across both the university and school based provision closely to see if our </a:t>
            </a:r>
            <a:r>
              <a:rPr b="1" i="1" lang="en" sz="2100">
                <a:solidFill>
                  <a:srgbClr val="000000"/>
                </a:solidFill>
                <a:latin typeface="Calibri"/>
                <a:ea typeface="Calibri"/>
                <a:cs typeface="Calibri"/>
                <a:sym typeface="Calibri"/>
              </a:rPr>
              <a:t>intent </a:t>
            </a:r>
            <a:r>
              <a:rPr lang="en" sz="2100">
                <a:solidFill>
                  <a:srgbClr val="000000"/>
                </a:solidFill>
                <a:latin typeface="Calibri"/>
                <a:ea typeface="Calibri"/>
                <a:cs typeface="Calibri"/>
                <a:sym typeface="Calibri"/>
              </a:rPr>
              <a:t>is </a:t>
            </a:r>
            <a:r>
              <a:rPr b="1" i="1" lang="en" sz="2100">
                <a:solidFill>
                  <a:srgbClr val="000000"/>
                </a:solidFill>
                <a:latin typeface="Calibri"/>
                <a:ea typeface="Calibri"/>
                <a:cs typeface="Calibri"/>
                <a:sym typeface="Calibri"/>
              </a:rPr>
              <a:t>implemented</a:t>
            </a:r>
            <a:r>
              <a:rPr lang="en" sz="2100">
                <a:solidFill>
                  <a:srgbClr val="000000"/>
                </a:solidFill>
                <a:latin typeface="Calibri"/>
                <a:ea typeface="Calibri"/>
                <a:cs typeface="Calibri"/>
                <a:sym typeface="Calibri"/>
              </a:rPr>
              <a:t> and then has </a:t>
            </a:r>
            <a:r>
              <a:rPr b="1" i="1" lang="en" sz="2100">
                <a:solidFill>
                  <a:srgbClr val="000000"/>
                </a:solidFill>
                <a:latin typeface="Calibri"/>
                <a:ea typeface="Calibri"/>
                <a:cs typeface="Calibri"/>
                <a:sym typeface="Calibri"/>
              </a:rPr>
              <a:t>impact</a:t>
            </a:r>
            <a:r>
              <a:rPr b="1" lang="en" sz="2100">
                <a:solidFill>
                  <a:srgbClr val="000000"/>
                </a:solidFill>
                <a:latin typeface="Calibri"/>
                <a:ea typeface="Calibri"/>
                <a:cs typeface="Calibri"/>
                <a:sym typeface="Calibri"/>
              </a:rPr>
              <a:t>.</a:t>
            </a:r>
            <a:r>
              <a:rPr lang="en" sz="2100">
                <a:solidFill>
                  <a:srgbClr val="000000"/>
                </a:solidFill>
                <a:latin typeface="Calibri"/>
                <a:ea typeface="Calibri"/>
                <a:cs typeface="Calibri"/>
                <a:sym typeface="Calibri"/>
              </a:rPr>
              <a:t> </a:t>
            </a:r>
            <a:endParaRPr sz="2200">
              <a:solidFill>
                <a:srgbClr val="000000"/>
              </a:solidFill>
              <a:latin typeface="Calibri"/>
              <a:ea typeface="Calibri"/>
              <a:cs typeface="Calibri"/>
              <a:sym typeface="Calibri"/>
            </a:endParaRPr>
          </a:p>
          <a:p>
            <a:pPr indent="0" lvl="0" marL="457200" rtl="0" algn="l">
              <a:spcBef>
                <a:spcPts val="0"/>
              </a:spcBef>
              <a:spcAft>
                <a:spcPts val="0"/>
              </a:spcAft>
              <a:buNone/>
            </a:pPr>
            <a:r>
              <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0" st="0"/>
                                            </p:txEl>
                                          </p:spTgt>
                                        </p:tgtEl>
                                        <p:attrNameLst>
                                          <p:attrName>style.visibility</p:attrName>
                                        </p:attrNameLst>
                                      </p:cBhvr>
                                      <p:to>
                                        <p:strVal val="visible"/>
                                      </p:to>
                                    </p:set>
                                    <p:animEffect filter="fade" transition="in">
                                      <p:cBhvr>
                                        <p:cTn dur="1000"/>
                                        <p:tgtEl>
                                          <p:spTgt spid="24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1" st="1"/>
                                            </p:txEl>
                                          </p:spTgt>
                                        </p:tgtEl>
                                        <p:attrNameLst>
                                          <p:attrName>style.visibility</p:attrName>
                                        </p:attrNameLst>
                                      </p:cBhvr>
                                      <p:to>
                                        <p:strVal val="visible"/>
                                      </p:to>
                                    </p:set>
                                    <p:animEffect filter="fade" transition="in">
                                      <p:cBhvr>
                                        <p:cTn dur="1000"/>
                                        <p:tgtEl>
                                          <p:spTgt spid="24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2" st="2"/>
                                            </p:txEl>
                                          </p:spTgt>
                                        </p:tgtEl>
                                        <p:attrNameLst>
                                          <p:attrName>style.visibility</p:attrName>
                                        </p:attrNameLst>
                                      </p:cBhvr>
                                      <p:to>
                                        <p:strVal val="visible"/>
                                      </p:to>
                                    </p:set>
                                    <p:animEffect filter="fade" transition="in">
                                      <p:cBhvr>
                                        <p:cTn dur="1000"/>
                                        <p:tgtEl>
                                          <p:spTgt spid="24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3" st="3"/>
                                            </p:txEl>
                                          </p:spTgt>
                                        </p:tgtEl>
                                        <p:attrNameLst>
                                          <p:attrName>style.visibility</p:attrName>
                                        </p:attrNameLst>
                                      </p:cBhvr>
                                      <p:to>
                                        <p:strVal val="visible"/>
                                      </p:to>
                                    </p:set>
                                    <p:animEffect filter="fade" transition="in">
                                      <p:cBhvr>
                                        <p:cTn dur="1000"/>
                                        <p:tgtEl>
                                          <p:spTgt spid="24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44">
                                            <p:txEl>
                                              <p:pRg end="4" st="4"/>
                                            </p:txEl>
                                          </p:spTgt>
                                        </p:tgtEl>
                                        <p:attrNameLst>
                                          <p:attrName>style.visibility</p:attrName>
                                        </p:attrNameLst>
                                      </p:cBhvr>
                                      <p:to>
                                        <p:strVal val="visible"/>
                                      </p:to>
                                    </p:set>
                                    <p:animEffect filter="fade" transition="in">
                                      <p:cBhvr>
                                        <p:cTn dur="1000"/>
                                        <p:tgtEl>
                                          <p:spTgt spid="24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15"/>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172720" lvl="0" marL="457200" rtl="0" algn="l">
              <a:spcBef>
                <a:spcPts val="0"/>
              </a:spcBef>
              <a:spcAft>
                <a:spcPts val="0"/>
              </a:spcAft>
              <a:buClr>
                <a:srgbClr val="FFFFFF"/>
              </a:buClr>
              <a:buSzPts val="3620"/>
              <a:buFont typeface="Calibri"/>
              <a:buAutoNum type="arabicPeriod"/>
            </a:pPr>
            <a:r>
              <a:rPr b="1" lang="en" sz="3620">
                <a:solidFill>
                  <a:srgbClr val="FFFFFF"/>
                </a:solidFill>
                <a:latin typeface="Calibri"/>
                <a:ea typeface="Calibri"/>
                <a:cs typeface="Calibri"/>
                <a:sym typeface="Calibri"/>
              </a:rPr>
              <a:t>Support for Mentors</a:t>
            </a:r>
            <a:endParaRPr b="1" sz="3620">
              <a:solidFill>
                <a:srgbClr val="FFFFFF"/>
              </a:solidFill>
              <a:latin typeface="Calibri"/>
              <a:ea typeface="Calibri"/>
              <a:cs typeface="Calibri"/>
              <a:sym typeface="Calibri"/>
            </a:endParaRPr>
          </a:p>
        </p:txBody>
      </p:sp>
      <p:sp>
        <p:nvSpPr>
          <p:cNvPr id="74" name="Google Shape;74;p1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381000" lvl="0" marL="457200" rtl="0" algn="l">
              <a:spcBef>
                <a:spcPts val="0"/>
              </a:spcBef>
              <a:spcAft>
                <a:spcPts val="0"/>
              </a:spcAft>
              <a:buSzPts val="2400"/>
              <a:buFont typeface="Calibri"/>
              <a:buChar char="●"/>
            </a:pPr>
            <a:r>
              <a:rPr lang="en" sz="2400" u="sng">
                <a:solidFill>
                  <a:schemeClr val="hlink"/>
                </a:solidFill>
                <a:latin typeface="Calibri"/>
                <a:ea typeface="Calibri"/>
                <a:cs typeface="Calibri"/>
                <a:sym typeface="Calibri"/>
                <a:hlinkClick r:id="rId3"/>
              </a:rPr>
              <a:t>UoY PGCE mentor website </a:t>
            </a:r>
            <a:endParaRPr>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u="sng">
                <a:solidFill>
                  <a:schemeClr val="hlink"/>
                </a:solidFill>
                <a:latin typeface="Calibri"/>
                <a:ea typeface="Calibri"/>
                <a:cs typeface="Calibri"/>
                <a:sym typeface="Calibri"/>
                <a:hlinkClick r:id="rId4"/>
              </a:rPr>
              <a:t>Mentor handbook</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u="sng">
                <a:solidFill>
                  <a:schemeClr val="hlink"/>
                </a:solidFill>
                <a:latin typeface="Calibri"/>
                <a:ea typeface="Calibri"/>
                <a:cs typeface="Calibri"/>
                <a:sym typeface="Calibri"/>
                <a:hlinkClick r:id="rId5"/>
              </a:rPr>
              <a:t>Geography mentor resources/ pack</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u="sng">
                <a:solidFill>
                  <a:schemeClr val="hlink"/>
                </a:solidFill>
                <a:latin typeface="Calibri"/>
                <a:ea typeface="Calibri"/>
                <a:cs typeface="Calibri"/>
                <a:sym typeface="Calibri"/>
                <a:hlinkClick r:id="rId6"/>
              </a:rPr>
              <a:t>Geography subject specific </a:t>
            </a:r>
            <a:r>
              <a:rPr lang="en" sz="2400" u="sng">
                <a:solidFill>
                  <a:schemeClr val="hlink"/>
                </a:solidFill>
                <a:latin typeface="Calibri"/>
                <a:ea typeface="Calibri"/>
                <a:cs typeface="Calibri"/>
                <a:sym typeface="Calibri"/>
                <a:hlinkClick r:id="rId7"/>
              </a:rPr>
              <a:t>target</a:t>
            </a:r>
            <a:r>
              <a:rPr lang="en" sz="2400" u="sng">
                <a:solidFill>
                  <a:schemeClr val="hlink"/>
                </a:solidFill>
                <a:latin typeface="Calibri"/>
                <a:ea typeface="Calibri"/>
                <a:cs typeface="Calibri"/>
                <a:sym typeface="Calibri"/>
                <a:hlinkClick r:id="rId8"/>
              </a:rPr>
              <a:t> examples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u="sng">
                <a:solidFill>
                  <a:schemeClr val="hlink"/>
                </a:solidFill>
                <a:latin typeface="Calibri"/>
                <a:ea typeface="Calibri"/>
                <a:cs typeface="Calibri"/>
                <a:sym typeface="Calibri"/>
                <a:hlinkClick r:id="rId9"/>
              </a:rPr>
              <a:t>PebblePad </a:t>
            </a:r>
            <a:r>
              <a:rPr lang="en" sz="2400" u="sng">
                <a:solidFill>
                  <a:schemeClr val="hlink"/>
                </a:solidFill>
                <a:latin typeface="Calibri"/>
                <a:ea typeface="Calibri"/>
                <a:cs typeface="Calibri"/>
                <a:sym typeface="Calibri"/>
                <a:hlinkClick r:id="rId10"/>
              </a:rPr>
              <a:t>explained</a:t>
            </a:r>
            <a:r>
              <a:rPr lang="en" sz="2400" u="sng">
                <a:solidFill>
                  <a:schemeClr val="hlink"/>
                </a:solidFill>
                <a:latin typeface="Calibri"/>
                <a:ea typeface="Calibri"/>
                <a:cs typeface="Calibri"/>
                <a:sym typeface="Calibri"/>
                <a:hlinkClick r:id="rId11"/>
              </a:rPr>
              <a:t> - video 9 mins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u="sng">
                <a:solidFill>
                  <a:schemeClr val="hlink"/>
                </a:solidFill>
                <a:latin typeface="Calibri"/>
                <a:ea typeface="Calibri"/>
                <a:cs typeface="Calibri"/>
                <a:sym typeface="Calibri"/>
                <a:hlinkClick r:id="rId12"/>
              </a:rPr>
              <a:t>Shared mentor Google Drive</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Regular mentor updates (every 2 weeks)</a:t>
            </a:r>
            <a:endParaRPr sz="2400">
              <a:latin typeface="Calibri"/>
              <a:ea typeface="Calibri"/>
              <a:cs typeface="Calibri"/>
              <a:sym typeface="Calibri"/>
            </a:endParaRPr>
          </a:p>
          <a:p>
            <a:pPr indent="-381000" lvl="0" marL="457200" rtl="0" algn="l">
              <a:spcBef>
                <a:spcPts val="0"/>
              </a:spcBef>
              <a:spcAft>
                <a:spcPts val="0"/>
              </a:spcAft>
              <a:buSzPts val="2400"/>
              <a:buFont typeface="Calibri"/>
              <a:buChar char="●"/>
            </a:pPr>
            <a:r>
              <a:rPr lang="en" sz="2400">
                <a:latin typeface="Calibri"/>
                <a:ea typeface="Calibri"/>
                <a:cs typeface="Calibri"/>
                <a:sym typeface="Calibri"/>
              </a:rPr>
              <a:t>Quick </a:t>
            </a:r>
            <a:r>
              <a:rPr lang="en" sz="2400">
                <a:latin typeface="Calibri"/>
                <a:ea typeface="Calibri"/>
                <a:cs typeface="Calibri"/>
                <a:sym typeface="Calibri"/>
              </a:rPr>
              <a:t>response</a:t>
            </a:r>
            <a:r>
              <a:rPr lang="en" sz="2400">
                <a:latin typeface="Calibri"/>
                <a:ea typeface="Calibri"/>
                <a:cs typeface="Calibri"/>
                <a:sym typeface="Calibri"/>
              </a:rPr>
              <a:t> to emails regarding any concerns regarding a trainee</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3"/>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900">
                <a:solidFill>
                  <a:schemeClr val="lt1"/>
                </a:solidFill>
                <a:latin typeface="Calibri"/>
                <a:ea typeface="Calibri"/>
                <a:cs typeface="Calibri"/>
                <a:sym typeface="Calibri"/>
              </a:rPr>
              <a:t>Ofsted for ITE/ ITT - what this means for us as mentors</a:t>
            </a:r>
            <a:endParaRPr b="1" sz="3800">
              <a:solidFill>
                <a:srgbClr val="FFFFFF"/>
              </a:solidFill>
              <a:latin typeface="Calibri"/>
              <a:ea typeface="Calibri"/>
              <a:cs typeface="Calibri"/>
              <a:sym typeface="Calibri"/>
            </a:endParaRPr>
          </a:p>
        </p:txBody>
      </p:sp>
      <p:sp>
        <p:nvSpPr>
          <p:cNvPr id="250" name="Google Shape;250;p33"/>
          <p:cNvSpPr txBox="1"/>
          <p:nvPr>
            <p:ph idx="1" type="body"/>
          </p:nvPr>
        </p:nvSpPr>
        <p:spPr>
          <a:xfrm>
            <a:off x="311700" y="1017600"/>
            <a:ext cx="8520600" cy="3416400"/>
          </a:xfrm>
          <a:prstGeom prst="rect">
            <a:avLst/>
          </a:prstGeom>
        </p:spPr>
        <p:txBody>
          <a:bodyPr anchorCtr="0" anchor="t" bIns="91425" lIns="91425" spcFirstLastPara="1" rIns="91425" wrap="square" tIns="91425">
            <a:noAutofit/>
          </a:bodyPr>
          <a:lstStyle/>
          <a:p>
            <a:pPr indent="-349250" lvl="0" marL="457200" rtl="0" algn="l">
              <a:spcBef>
                <a:spcPts val="0"/>
              </a:spcBef>
              <a:spcAft>
                <a:spcPts val="0"/>
              </a:spcAft>
              <a:buClr>
                <a:srgbClr val="000000"/>
              </a:buClr>
              <a:buSzPts val="1900"/>
              <a:buFont typeface="Calibri"/>
              <a:buChar char="●"/>
            </a:pPr>
            <a:r>
              <a:rPr lang="en" sz="1900">
                <a:solidFill>
                  <a:srgbClr val="000000"/>
                </a:solidFill>
                <a:latin typeface="Calibri"/>
                <a:ea typeface="Calibri"/>
                <a:cs typeface="Calibri"/>
                <a:sym typeface="Calibri"/>
              </a:rPr>
              <a:t>By meeting with mentors, Ofsted </a:t>
            </a:r>
            <a:r>
              <a:rPr lang="en" sz="1900">
                <a:solidFill>
                  <a:srgbClr val="000000"/>
                </a:solidFill>
                <a:latin typeface="Calibri"/>
                <a:ea typeface="Calibri"/>
                <a:cs typeface="Calibri"/>
                <a:sym typeface="Calibri"/>
              </a:rPr>
              <a:t>will want to assess </a:t>
            </a:r>
            <a:r>
              <a:rPr b="1" lang="en" sz="1900">
                <a:solidFill>
                  <a:srgbClr val="000000"/>
                </a:solidFill>
                <a:latin typeface="Calibri"/>
                <a:ea typeface="Calibri"/>
                <a:cs typeface="Calibri"/>
                <a:sym typeface="Calibri"/>
              </a:rPr>
              <a:t>how well we all work together</a:t>
            </a:r>
            <a:r>
              <a:rPr lang="en" sz="1900">
                <a:solidFill>
                  <a:srgbClr val="000000"/>
                </a:solidFill>
                <a:latin typeface="Calibri"/>
                <a:ea typeface="Calibri"/>
                <a:cs typeface="Calibri"/>
                <a:sym typeface="Calibri"/>
              </a:rPr>
              <a:t> to produce the next generation of competent and confident early career geography teachers. </a:t>
            </a:r>
            <a:endParaRPr sz="1900">
              <a:solidFill>
                <a:srgbClr val="000000"/>
              </a:solidFill>
              <a:latin typeface="Calibri"/>
              <a:ea typeface="Calibri"/>
              <a:cs typeface="Calibri"/>
              <a:sym typeface="Calibri"/>
            </a:endParaRPr>
          </a:p>
          <a:p>
            <a:pPr indent="-349250" lvl="0" marL="457200" rtl="0" algn="l">
              <a:spcBef>
                <a:spcPts val="0"/>
              </a:spcBef>
              <a:spcAft>
                <a:spcPts val="0"/>
              </a:spcAft>
              <a:buClr>
                <a:srgbClr val="000000"/>
              </a:buClr>
              <a:buSzPts val="1900"/>
              <a:buFont typeface="Calibri"/>
              <a:buChar char="●"/>
            </a:pPr>
            <a:r>
              <a:rPr lang="en" sz="1900">
                <a:solidFill>
                  <a:srgbClr val="000000"/>
                </a:solidFill>
                <a:latin typeface="Calibri"/>
                <a:ea typeface="Calibri"/>
                <a:cs typeface="Calibri"/>
                <a:sym typeface="Calibri"/>
              </a:rPr>
              <a:t>If it is useful, I have produced a </a:t>
            </a:r>
            <a:r>
              <a:rPr lang="en" sz="1900" u="sng">
                <a:solidFill>
                  <a:schemeClr val="hlink"/>
                </a:solidFill>
                <a:latin typeface="Calibri"/>
                <a:ea typeface="Calibri"/>
                <a:cs typeface="Calibri"/>
                <a:sym typeface="Calibri"/>
                <a:hlinkClick r:id="rId3"/>
              </a:rPr>
              <a:t>2-sided summary document,</a:t>
            </a:r>
            <a:r>
              <a:rPr lang="en" sz="1900">
                <a:solidFill>
                  <a:srgbClr val="000000"/>
                </a:solidFill>
                <a:latin typeface="Calibri"/>
                <a:ea typeface="Calibri"/>
                <a:cs typeface="Calibri"/>
                <a:sym typeface="Calibri"/>
              </a:rPr>
              <a:t> designed to give clarity and consistency of </a:t>
            </a:r>
            <a:r>
              <a:rPr lang="en" sz="1900">
                <a:solidFill>
                  <a:srgbClr val="000000"/>
                </a:solidFill>
                <a:latin typeface="Calibri"/>
                <a:ea typeface="Calibri"/>
                <a:cs typeface="Calibri"/>
                <a:sym typeface="Calibri"/>
              </a:rPr>
              <a:t>messages</a:t>
            </a:r>
            <a:r>
              <a:rPr lang="en" sz="1900">
                <a:solidFill>
                  <a:srgbClr val="000000"/>
                </a:solidFill>
                <a:latin typeface="Calibri"/>
                <a:ea typeface="Calibri"/>
                <a:cs typeface="Calibri"/>
                <a:sym typeface="Calibri"/>
              </a:rPr>
              <a:t> across the </a:t>
            </a:r>
            <a:r>
              <a:rPr lang="en" sz="1900">
                <a:solidFill>
                  <a:srgbClr val="000000"/>
                </a:solidFill>
                <a:latin typeface="Calibri"/>
                <a:ea typeface="Calibri"/>
                <a:cs typeface="Calibri"/>
                <a:sym typeface="Calibri"/>
              </a:rPr>
              <a:t>partnership</a:t>
            </a:r>
            <a:r>
              <a:rPr lang="en" sz="1900">
                <a:solidFill>
                  <a:srgbClr val="000000"/>
                </a:solidFill>
                <a:latin typeface="Calibri"/>
                <a:ea typeface="Calibri"/>
                <a:cs typeface="Calibri"/>
                <a:sym typeface="Calibri"/>
              </a:rPr>
              <a:t> of schools</a:t>
            </a:r>
            <a:endParaRPr sz="1900">
              <a:solidFill>
                <a:srgbClr val="000000"/>
              </a:solidFill>
              <a:latin typeface="Calibri"/>
              <a:ea typeface="Calibri"/>
              <a:cs typeface="Calibri"/>
              <a:sym typeface="Calibri"/>
            </a:endParaRPr>
          </a:p>
          <a:p>
            <a:pPr indent="0" lvl="0" marL="0" rtl="0" algn="l">
              <a:spcBef>
                <a:spcPts val="0"/>
              </a:spcBef>
              <a:spcAft>
                <a:spcPts val="0"/>
              </a:spcAft>
              <a:buNone/>
            </a:pPr>
            <a:r>
              <a:rPr lang="en" sz="1900">
                <a:solidFill>
                  <a:srgbClr val="000000"/>
                </a:solidFill>
                <a:latin typeface="Calibri"/>
                <a:ea typeface="Calibri"/>
                <a:cs typeface="Calibri"/>
                <a:sym typeface="Calibri"/>
              </a:rPr>
              <a:t>This 2 sided summary covers:</a:t>
            </a:r>
            <a:endParaRPr sz="1900">
              <a:solidFill>
                <a:srgbClr val="000000"/>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o</a:t>
            </a:r>
            <a:r>
              <a:rPr i="1" lang="en" sz="1700">
                <a:solidFill>
                  <a:srgbClr val="0000FF"/>
                </a:solidFill>
                <a:latin typeface="Calibri"/>
                <a:ea typeface="Calibri"/>
                <a:cs typeface="Calibri"/>
                <a:sym typeface="Calibri"/>
              </a:rPr>
              <a:t>ur curriculum ambition</a:t>
            </a:r>
            <a:endParaRPr i="1" sz="1700">
              <a:solidFill>
                <a:srgbClr val="0000FF"/>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how the Core Content Framework (CCF) is addressed through our taught programme (which you then compliment with the school based experience, your weekly meetings and the sessions delivered in school)</a:t>
            </a:r>
            <a:endParaRPr i="1" sz="1700">
              <a:solidFill>
                <a:srgbClr val="0000FF"/>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 how we have addressed previous Ofsted targets </a:t>
            </a:r>
            <a:endParaRPr i="1" sz="1700">
              <a:solidFill>
                <a:srgbClr val="0000FF"/>
              </a:solidFill>
              <a:latin typeface="Calibri"/>
              <a:ea typeface="Calibri"/>
              <a:cs typeface="Calibri"/>
              <a:sym typeface="Calibri"/>
            </a:endParaRPr>
          </a:p>
          <a:p>
            <a:pPr indent="-336550" lvl="0" marL="914400" rtl="0" algn="l">
              <a:spcBef>
                <a:spcPts val="0"/>
              </a:spcBef>
              <a:spcAft>
                <a:spcPts val="0"/>
              </a:spcAft>
              <a:buClr>
                <a:srgbClr val="0000FF"/>
              </a:buClr>
              <a:buSzPts val="1700"/>
              <a:buFont typeface="Calibri"/>
              <a:buChar char="●"/>
            </a:pPr>
            <a:r>
              <a:rPr i="1" lang="en" sz="1700">
                <a:solidFill>
                  <a:srgbClr val="0000FF"/>
                </a:solidFill>
                <a:latin typeface="Calibri"/>
                <a:ea typeface="Calibri"/>
                <a:cs typeface="Calibri"/>
                <a:sym typeface="Calibri"/>
              </a:rPr>
              <a:t> some of the questions we are expecting.</a:t>
            </a:r>
            <a:endParaRPr i="1" sz="2400">
              <a:solidFill>
                <a:srgbClr val="0000FF"/>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0" st="0"/>
                                            </p:txEl>
                                          </p:spTgt>
                                        </p:tgtEl>
                                        <p:attrNameLst>
                                          <p:attrName>style.visibility</p:attrName>
                                        </p:attrNameLst>
                                      </p:cBhvr>
                                      <p:to>
                                        <p:strVal val="visible"/>
                                      </p:to>
                                    </p:set>
                                    <p:animEffect filter="fade" transition="in">
                                      <p:cBhvr>
                                        <p:cTn dur="1000"/>
                                        <p:tgtEl>
                                          <p:spTgt spid="2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1" st="1"/>
                                            </p:txEl>
                                          </p:spTgt>
                                        </p:tgtEl>
                                        <p:attrNameLst>
                                          <p:attrName>style.visibility</p:attrName>
                                        </p:attrNameLst>
                                      </p:cBhvr>
                                      <p:to>
                                        <p:strVal val="visible"/>
                                      </p:to>
                                    </p:set>
                                    <p:animEffect filter="fade" transition="in">
                                      <p:cBhvr>
                                        <p:cTn dur="1000"/>
                                        <p:tgtEl>
                                          <p:spTgt spid="2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2" st="2"/>
                                            </p:txEl>
                                          </p:spTgt>
                                        </p:tgtEl>
                                        <p:attrNameLst>
                                          <p:attrName>style.visibility</p:attrName>
                                        </p:attrNameLst>
                                      </p:cBhvr>
                                      <p:to>
                                        <p:strVal val="visible"/>
                                      </p:to>
                                    </p:set>
                                    <p:animEffect filter="fade" transition="in">
                                      <p:cBhvr>
                                        <p:cTn dur="1000"/>
                                        <p:tgtEl>
                                          <p:spTgt spid="25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3" st="3"/>
                                            </p:txEl>
                                          </p:spTgt>
                                        </p:tgtEl>
                                        <p:attrNameLst>
                                          <p:attrName>style.visibility</p:attrName>
                                        </p:attrNameLst>
                                      </p:cBhvr>
                                      <p:to>
                                        <p:strVal val="visible"/>
                                      </p:to>
                                    </p:set>
                                    <p:animEffect filter="fade" transition="in">
                                      <p:cBhvr>
                                        <p:cTn dur="1000"/>
                                        <p:tgtEl>
                                          <p:spTgt spid="25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4" st="4"/>
                                            </p:txEl>
                                          </p:spTgt>
                                        </p:tgtEl>
                                        <p:attrNameLst>
                                          <p:attrName>style.visibility</p:attrName>
                                        </p:attrNameLst>
                                      </p:cBhvr>
                                      <p:to>
                                        <p:strVal val="visible"/>
                                      </p:to>
                                    </p:set>
                                    <p:animEffect filter="fade" transition="in">
                                      <p:cBhvr>
                                        <p:cTn dur="1000"/>
                                        <p:tgtEl>
                                          <p:spTgt spid="25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5" st="5"/>
                                            </p:txEl>
                                          </p:spTgt>
                                        </p:tgtEl>
                                        <p:attrNameLst>
                                          <p:attrName>style.visibility</p:attrName>
                                        </p:attrNameLst>
                                      </p:cBhvr>
                                      <p:to>
                                        <p:strVal val="visible"/>
                                      </p:to>
                                    </p:set>
                                    <p:animEffect filter="fade" transition="in">
                                      <p:cBhvr>
                                        <p:cTn dur="1000"/>
                                        <p:tgtEl>
                                          <p:spTgt spid="25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0">
                                            <p:txEl>
                                              <p:pRg end="6" st="6"/>
                                            </p:txEl>
                                          </p:spTgt>
                                        </p:tgtEl>
                                        <p:attrNameLst>
                                          <p:attrName>style.visibility</p:attrName>
                                        </p:attrNameLst>
                                      </p:cBhvr>
                                      <p:to>
                                        <p:strVal val="visible"/>
                                      </p:to>
                                    </p:set>
                                    <p:animEffect filter="fade" transition="in">
                                      <p:cBhvr>
                                        <p:cTn dur="1000"/>
                                        <p:tgtEl>
                                          <p:spTgt spid="250">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34"/>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Autofit/>
          </a:bodyPr>
          <a:lstStyle/>
          <a:p>
            <a:pPr indent="0" lvl="0" marL="0" rtl="0" algn="l">
              <a:lnSpc>
                <a:spcPct val="115000"/>
              </a:lnSpc>
              <a:spcBef>
                <a:spcPts val="0"/>
              </a:spcBef>
              <a:spcAft>
                <a:spcPts val="1200"/>
              </a:spcAft>
              <a:buNone/>
            </a:pPr>
            <a:r>
              <a:rPr b="1" lang="en" sz="2900">
                <a:solidFill>
                  <a:schemeClr val="lt1"/>
                </a:solidFill>
                <a:latin typeface="Calibri"/>
                <a:ea typeface="Calibri"/>
                <a:cs typeface="Calibri"/>
                <a:sym typeface="Calibri"/>
              </a:rPr>
              <a:t>Ofsted for ITE/ ITT - questions we are expecting</a:t>
            </a:r>
            <a:endParaRPr b="1" sz="3800">
              <a:solidFill>
                <a:srgbClr val="FFFFFF"/>
              </a:solidFill>
              <a:latin typeface="Calibri"/>
              <a:ea typeface="Calibri"/>
              <a:cs typeface="Calibri"/>
              <a:sym typeface="Calibri"/>
            </a:endParaRPr>
          </a:p>
        </p:txBody>
      </p:sp>
      <p:sp>
        <p:nvSpPr>
          <p:cNvPr id="256" name="Google Shape;256;p34"/>
          <p:cNvSpPr txBox="1"/>
          <p:nvPr>
            <p:ph idx="1" type="body"/>
          </p:nvPr>
        </p:nvSpPr>
        <p:spPr>
          <a:xfrm>
            <a:off x="311700" y="1100900"/>
            <a:ext cx="8520600" cy="3416400"/>
          </a:xfrm>
          <a:prstGeom prst="rect">
            <a:avLst/>
          </a:prstGeom>
        </p:spPr>
        <p:txBody>
          <a:bodyPr anchorCtr="0" anchor="t" bIns="91425" lIns="91425" spcFirstLastPara="1" rIns="91425" wrap="square" tIns="91425">
            <a:noAutofit/>
          </a:bodyPr>
          <a:lstStyle/>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How are you supported by the university?</a:t>
            </a:r>
            <a:endParaRPr sz="2100">
              <a:solidFill>
                <a:srgbClr val="000000"/>
              </a:solidFill>
              <a:latin typeface="Calibri"/>
              <a:ea typeface="Calibri"/>
              <a:cs typeface="Calibri"/>
              <a:sym typeface="Calibri"/>
            </a:endParaRPr>
          </a:p>
          <a:p>
            <a:pPr indent="-361950" lvl="0" marL="457200" rtl="0" algn="l">
              <a:spcBef>
                <a:spcPts val="0"/>
              </a:spcBef>
              <a:spcAft>
                <a:spcPts val="0"/>
              </a:spcAft>
              <a:buClr>
                <a:srgbClr val="000000"/>
              </a:buClr>
              <a:buSzPts val="2100"/>
              <a:buFont typeface="Calibri"/>
              <a:buChar char="●"/>
            </a:pPr>
            <a:r>
              <a:rPr lang="en" sz="2100">
                <a:solidFill>
                  <a:srgbClr val="000000"/>
                </a:solidFill>
                <a:latin typeface="Calibri"/>
                <a:ea typeface="Calibri"/>
                <a:cs typeface="Calibri"/>
                <a:sym typeface="Calibri"/>
              </a:rPr>
              <a:t>How are you implementing the Core Content Framework (CCF)?</a:t>
            </a:r>
            <a:r>
              <a:rPr lang="en" sz="2100">
                <a:solidFill>
                  <a:srgbClr val="222222"/>
                </a:solidFill>
                <a:latin typeface="Calibri"/>
                <a:ea typeface="Calibri"/>
                <a:cs typeface="Calibri"/>
                <a:sym typeface="Calibri"/>
              </a:rPr>
              <a:t> </a:t>
            </a:r>
            <a:endParaRPr i="1" sz="2100">
              <a:solidFill>
                <a:srgbClr val="222222"/>
              </a:solidFill>
              <a:latin typeface="Calibri"/>
              <a:ea typeface="Calibri"/>
              <a:cs typeface="Calibri"/>
              <a:sym typeface="Calibri"/>
            </a:endParaRPr>
          </a:p>
          <a:p>
            <a:pPr indent="-361950" lvl="0" marL="457200" rtl="0" algn="l">
              <a:spcBef>
                <a:spcPts val="0"/>
              </a:spcBef>
              <a:spcAft>
                <a:spcPts val="0"/>
              </a:spcAft>
              <a:buClr>
                <a:srgbClr val="222222"/>
              </a:buClr>
              <a:buSzPts val="2100"/>
              <a:buFont typeface="Calibri"/>
              <a:buChar char="●"/>
            </a:pPr>
            <a:r>
              <a:rPr lang="en" sz="2100">
                <a:solidFill>
                  <a:srgbClr val="222222"/>
                </a:solidFill>
                <a:latin typeface="Calibri"/>
                <a:ea typeface="Calibri"/>
                <a:cs typeface="Calibri"/>
                <a:sym typeface="Calibri"/>
              </a:rPr>
              <a:t>We think there will be a question about the ‘purposeful integration’ of the university and school experience , i.e. ‘the connectedness of the curriculum from subject and centre based training into placement experiences’ - this is where it will be really important to know our curriculum model (slides 9-10)</a:t>
            </a:r>
            <a:endParaRPr sz="2100">
              <a:solidFill>
                <a:srgbClr val="222222"/>
              </a:solidFill>
              <a:latin typeface="Calibri"/>
              <a:ea typeface="Calibri"/>
              <a:cs typeface="Calibri"/>
              <a:sym typeface="Calibri"/>
            </a:endParaRPr>
          </a:p>
          <a:p>
            <a:pPr indent="-361950" lvl="0" marL="457200" rtl="0" algn="l">
              <a:spcBef>
                <a:spcPts val="0"/>
              </a:spcBef>
              <a:spcAft>
                <a:spcPts val="0"/>
              </a:spcAft>
              <a:buClr>
                <a:srgbClr val="222222"/>
              </a:buClr>
              <a:buSzPts val="2100"/>
              <a:buFont typeface="Calibri"/>
              <a:buChar char="●"/>
            </a:pPr>
            <a:r>
              <a:rPr lang="en" sz="2100">
                <a:solidFill>
                  <a:srgbClr val="222222"/>
                </a:solidFill>
                <a:latin typeface="Calibri"/>
                <a:ea typeface="Calibri"/>
                <a:cs typeface="Calibri"/>
                <a:sym typeface="Calibri"/>
              </a:rPr>
              <a:t>There is likely to be </a:t>
            </a:r>
            <a:r>
              <a:rPr lang="en" sz="2100">
                <a:solidFill>
                  <a:srgbClr val="222222"/>
                </a:solidFill>
                <a:latin typeface="Calibri"/>
                <a:ea typeface="Calibri"/>
                <a:cs typeface="Calibri"/>
                <a:sym typeface="Calibri"/>
              </a:rPr>
              <a:t>something</a:t>
            </a:r>
            <a:r>
              <a:rPr lang="en" sz="2100">
                <a:solidFill>
                  <a:srgbClr val="222222"/>
                </a:solidFill>
                <a:latin typeface="Calibri"/>
                <a:ea typeface="Calibri"/>
                <a:cs typeface="Calibri"/>
                <a:sym typeface="Calibri"/>
              </a:rPr>
              <a:t> around an ‘ambitious curriculum’</a:t>
            </a:r>
            <a:endParaRPr sz="2100">
              <a:solidFill>
                <a:srgbClr val="222222"/>
              </a:solidFill>
              <a:latin typeface="Calibri"/>
              <a:ea typeface="Calibri"/>
              <a:cs typeface="Calibri"/>
              <a:sym typeface="Calibri"/>
            </a:endParaRPr>
          </a:p>
          <a:p>
            <a:pPr indent="-361950" lvl="0" marL="457200" rtl="0" algn="l">
              <a:spcBef>
                <a:spcPts val="0"/>
              </a:spcBef>
              <a:spcAft>
                <a:spcPts val="0"/>
              </a:spcAft>
              <a:buClr>
                <a:srgbClr val="222222"/>
              </a:buClr>
              <a:buSzPts val="2100"/>
              <a:buFont typeface="Calibri"/>
              <a:buChar char="●"/>
            </a:pPr>
            <a:r>
              <a:rPr lang="en" sz="2100">
                <a:solidFill>
                  <a:srgbClr val="222222"/>
                </a:solidFill>
                <a:latin typeface="Calibri"/>
                <a:ea typeface="Calibri"/>
                <a:cs typeface="Calibri"/>
                <a:sym typeface="Calibri"/>
              </a:rPr>
              <a:t>There is </a:t>
            </a:r>
            <a:r>
              <a:rPr lang="en" sz="2100">
                <a:solidFill>
                  <a:srgbClr val="222222"/>
                </a:solidFill>
                <a:latin typeface="Calibri"/>
                <a:ea typeface="Calibri"/>
                <a:cs typeface="Calibri"/>
                <a:sym typeface="Calibri"/>
              </a:rPr>
              <a:t>likely</a:t>
            </a:r>
            <a:r>
              <a:rPr lang="en" sz="2100">
                <a:solidFill>
                  <a:srgbClr val="222222"/>
                </a:solidFill>
                <a:latin typeface="Calibri"/>
                <a:ea typeface="Calibri"/>
                <a:cs typeface="Calibri"/>
                <a:sym typeface="Calibri"/>
              </a:rPr>
              <a:t> to be something around subject specific pedagogy</a:t>
            </a:r>
            <a:endParaRPr sz="2100">
              <a:solidFill>
                <a:srgbClr val="222222"/>
              </a:solidFill>
              <a:latin typeface="Calibri"/>
              <a:ea typeface="Calibri"/>
              <a:cs typeface="Calibri"/>
              <a:sym typeface="Calibri"/>
            </a:endParaRPr>
          </a:p>
          <a:p>
            <a:pPr indent="0" lvl="0" marL="457200" rtl="0" algn="l">
              <a:spcBef>
                <a:spcPts val="0"/>
              </a:spcBef>
              <a:spcAft>
                <a:spcPts val="0"/>
              </a:spcAft>
              <a:buNone/>
            </a:pPr>
            <a:r>
              <a:t/>
            </a:r>
            <a:endParaRPr sz="2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0" st="0"/>
                                            </p:txEl>
                                          </p:spTgt>
                                        </p:tgtEl>
                                        <p:attrNameLst>
                                          <p:attrName>style.visibility</p:attrName>
                                        </p:attrNameLst>
                                      </p:cBhvr>
                                      <p:to>
                                        <p:strVal val="visible"/>
                                      </p:to>
                                    </p:set>
                                    <p:animEffect filter="fade" transition="in">
                                      <p:cBhvr>
                                        <p:cTn dur="1000"/>
                                        <p:tgtEl>
                                          <p:spTgt spid="2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1" st="1"/>
                                            </p:txEl>
                                          </p:spTgt>
                                        </p:tgtEl>
                                        <p:attrNameLst>
                                          <p:attrName>style.visibility</p:attrName>
                                        </p:attrNameLst>
                                      </p:cBhvr>
                                      <p:to>
                                        <p:strVal val="visible"/>
                                      </p:to>
                                    </p:set>
                                    <p:animEffect filter="fade" transition="in">
                                      <p:cBhvr>
                                        <p:cTn dur="1000"/>
                                        <p:tgtEl>
                                          <p:spTgt spid="2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2" st="2"/>
                                            </p:txEl>
                                          </p:spTgt>
                                        </p:tgtEl>
                                        <p:attrNameLst>
                                          <p:attrName>style.visibility</p:attrName>
                                        </p:attrNameLst>
                                      </p:cBhvr>
                                      <p:to>
                                        <p:strVal val="visible"/>
                                      </p:to>
                                    </p:set>
                                    <p:animEffect filter="fade" transition="in">
                                      <p:cBhvr>
                                        <p:cTn dur="1000"/>
                                        <p:tgtEl>
                                          <p:spTgt spid="2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3" st="3"/>
                                            </p:txEl>
                                          </p:spTgt>
                                        </p:tgtEl>
                                        <p:attrNameLst>
                                          <p:attrName>style.visibility</p:attrName>
                                        </p:attrNameLst>
                                      </p:cBhvr>
                                      <p:to>
                                        <p:strVal val="visible"/>
                                      </p:to>
                                    </p:set>
                                    <p:animEffect filter="fade" transition="in">
                                      <p:cBhvr>
                                        <p:cTn dur="1000"/>
                                        <p:tgtEl>
                                          <p:spTgt spid="2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4" st="4"/>
                                            </p:txEl>
                                          </p:spTgt>
                                        </p:tgtEl>
                                        <p:attrNameLst>
                                          <p:attrName>style.visibility</p:attrName>
                                        </p:attrNameLst>
                                      </p:cBhvr>
                                      <p:to>
                                        <p:strVal val="visible"/>
                                      </p:to>
                                    </p:set>
                                    <p:animEffect filter="fade" transition="in">
                                      <p:cBhvr>
                                        <p:cTn dur="1000"/>
                                        <p:tgtEl>
                                          <p:spTgt spid="2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xEl>
                                              <p:pRg end="5" st="5"/>
                                            </p:txEl>
                                          </p:spTgt>
                                        </p:tgtEl>
                                        <p:attrNameLst>
                                          <p:attrName>style.visibility</p:attrName>
                                        </p:attrNameLst>
                                      </p:cBhvr>
                                      <p:to>
                                        <p:strVal val="visible"/>
                                      </p:to>
                                    </p:set>
                                    <p:animEffect filter="fade" transition="in">
                                      <p:cBhvr>
                                        <p:cTn dur="1000"/>
                                        <p:tgtEl>
                                          <p:spTgt spid="256">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262" name="Google Shape;262;p3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63" name="Google Shape;263;p35"/>
          <p:cNvPicPr preferRelativeResize="0"/>
          <p:nvPr/>
        </p:nvPicPr>
        <p:blipFill>
          <a:blip r:embed="rId3">
            <a:alphaModFix/>
          </a:blip>
          <a:stretch>
            <a:fillRect/>
          </a:stretch>
        </p:blipFill>
        <p:spPr>
          <a:xfrm>
            <a:off x="0" y="0"/>
            <a:ext cx="9144003"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0" lvl="0" marL="228600" rtl="0" algn="l">
              <a:spcBef>
                <a:spcPts val="0"/>
              </a:spcBef>
              <a:spcAft>
                <a:spcPts val="0"/>
              </a:spcAft>
              <a:buSzPts val="990"/>
              <a:buNone/>
            </a:pPr>
            <a:r>
              <a:rPr b="1" lang="en" sz="3620">
                <a:solidFill>
                  <a:srgbClr val="FFFFFF"/>
                </a:solidFill>
                <a:latin typeface="Calibri"/>
                <a:ea typeface="Calibri"/>
                <a:cs typeface="Calibri"/>
                <a:sym typeface="Calibri"/>
              </a:rPr>
              <a:t>2. Important Dates</a:t>
            </a:r>
            <a:r>
              <a:rPr b="1" lang="en" sz="3620">
                <a:solidFill>
                  <a:srgbClr val="FFFFFF"/>
                </a:solidFill>
              </a:rPr>
              <a:t> </a:t>
            </a:r>
            <a:endParaRPr b="1" sz="3620">
              <a:solidFill>
                <a:srgbClr val="FFFFFF"/>
              </a:solidFill>
            </a:endParaRPr>
          </a:p>
        </p:txBody>
      </p:sp>
      <p:sp>
        <p:nvSpPr>
          <p:cNvPr id="80" name="Google Shape;80;p1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10000"/>
          </a:bodyPr>
          <a:lstStyle/>
          <a:p>
            <a:pPr indent="-381000" lvl="0" marL="457200" rtl="0" algn="l">
              <a:spcBef>
                <a:spcPts val="0"/>
              </a:spcBef>
              <a:spcAft>
                <a:spcPts val="0"/>
              </a:spcAft>
              <a:buClr>
                <a:srgbClr val="000000"/>
              </a:buClr>
              <a:buSzPts val="2400"/>
              <a:buFont typeface="Calibri"/>
              <a:buChar char="●"/>
            </a:pPr>
            <a:r>
              <a:rPr b="1" lang="en" sz="2400">
                <a:solidFill>
                  <a:srgbClr val="000000"/>
                </a:solidFill>
                <a:latin typeface="Calibri"/>
                <a:ea typeface="Calibri"/>
                <a:cs typeface="Calibri"/>
                <a:sym typeface="Calibri"/>
              </a:rPr>
              <a:t>Friday 25th March </a:t>
            </a:r>
            <a:r>
              <a:rPr lang="en" sz="2400">
                <a:solidFill>
                  <a:srgbClr val="000000"/>
                </a:solidFill>
                <a:latin typeface="Calibri"/>
                <a:ea typeface="Calibri"/>
                <a:cs typeface="Calibri"/>
                <a:sym typeface="Calibri"/>
              </a:rPr>
              <a:t>- Review 3 (completed on PebblePad)</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b="1" lang="en" sz="2400">
                <a:solidFill>
                  <a:srgbClr val="000000"/>
                </a:solidFill>
                <a:latin typeface="Calibri"/>
                <a:ea typeface="Calibri"/>
                <a:cs typeface="Calibri"/>
                <a:sym typeface="Calibri"/>
              </a:rPr>
              <a:t>Friday 25th March</a:t>
            </a:r>
            <a:r>
              <a:rPr lang="en" sz="2400">
                <a:solidFill>
                  <a:srgbClr val="000000"/>
                </a:solidFill>
                <a:latin typeface="Calibri"/>
                <a:ea typeface="Calibri"/>
                <a:cs typeface="Calibri"/>
                <a:sym typeface="Calibri"/>
              </a:rPr>
              <a:t> - Trainees in </a:t>
            </a:r>
            <a:r>
              <a:rPr lang="en" sz="2400">
                <a:solidFill>
                  <a:srgbClr val="000000"/>
                </a:solidFill>
                <a:latin typeface="Calibri"/>
                <a:ea typeface="Calibri"/>
                <a:cs typeface="Calibri"/>
                <a:sym typeface="Calibri"/>
              </a:rPr>
              <a:t>university</a:t>
            </a:r>
            <a:r>
              <a:rPr lang="en" sz="2400">
                <a:solidFill>
                  <a:srgbClr val="000000"/>
                </a:solidFill>
                <a:latin typeface="Calibri"/>
                <a:ea typeface="Calibri"/>
                <a:cs typeface="Calibri"/>
                <a:sym typeface="Calibri"/>
              </a:rPr>
              <a:t> </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b="1" lang="en" sz="2400">
                <a:solidFill>
                  <a:srgbClr val="000000"/>
                </a:solidFill>
                <a:latin typeface="Calibri"/>
                <a:ea typeface="Calibri"/>
                <a:cs typeface="Calibri"/>
                <a:sym typeface="Calibri"/>
              </a:rPr>
              <a:t>w/c 18th April </a:t>
            </a:r>
            <a:r>
              <a:rPr lang="en" sz="2400">
                <a:solidFill>
                  <a:srgbClr val="000000"/>
                </a:solidFill>
                <a:latin typeface="Calibri"/>
                <a:ea typeface="Calibri"/>
                <a:cs typeface="Calibri"/>
                <a:sym typeface="Calibri"/>
              </a:rPr>
              <a:t>- Commence school visits (Leeds and Doncaster)</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b="1" lang="en" sz="2400">
                <a:solidFill>
                  <a:srgbClr val="000000"/>
                </a:solidFill>
                <a:latin typeface="Calibri"/>
                <a:ea typeface="Calibri"/>
                <a:cs typeface="Calibri"/>
                <a:sym typeface="Calibri"/>
              </a:rPr>
              <a:t>25th April - 9th May</a:t>
            </a:r>
            <a:r>
              <a:rPr lang="en" sz="2400">
                <a:solidFill>
                  <a:srgbClr val="000000"/>
                </a:solidFill>
                <a:latin typeface="Calibri"/>
                <a:ea typeface="Calibri"/>
                <a:cs typeface="Calibri"/>
                <a:sym typeface="Calibri"/>
              </a:rPr>
              <a:t> - School visits (external examiner visits w/c 2nd May)</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b="1" lang="en" sz="2400">
                <a:solidFill>
                  <a:srgbClr val="000000"/>
                </a:solidFill>
                <a:latin typeface="Calibri"/>
                <a:ea typeface="Calibri"/>
                <a:cs typeface="Calibri"/>
                <a:sym typeface="Calibri"/>
              </a:rPr>
              <a:t>Friday 13th May</a:t>
            </a:r>
            <a:r>
              <a:rPr lang="en" sz="2400">
                <a:solidFill>
                  <a:srgbClr val="000000"/>
                </a:solidFill>
                <a:latin typeface="Calibri"/>
                <a:ea typeface="Calibri"/>
                <a:cs typeface="Calibri"/>
                <a:sym typeface="Calibri"/>
              </a:rPr>
              <a:t> - Review 4 </a:t>
            </a:r>
            <a:r>
              <a:rPr lang="en" sz="2400">
                <a:solidFill>
                  <a:srgbClr val="000000"/>
                </a:solidFill>
                <a:latin typeface="Calibri"/>
                <a:ea typeface="Calibri"/>
                <a:cs typeface="Calibri"/>
                <a:sym typeface="Calibri"/>
              </a:rPr>
              <a:t>(completed on PebblePad)</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b="1" lang="en" sz="2400">
                <a:solidFill>
                  <a:srgbClr val="000000"/>
                </a:solidFill>
                <a:latin typeface="Calibri"/>
                <a:ea typeface="Calibri"/>
                <a:cs typeface="Calibri"/>
                <a:sym typeface="Calibri"/>
              </a:rPr>
              <a:t>Friday 20th May </a:t>
            </a:r>
            <a:r>
              <a:rPr lang="en" sz="2400">
                <a:solidFill>
                  <a:srgbClr val="000000"/>
                </a:solidFill>
                <a:latin typeface="Calibri"/>
                <a:ea typeface="Calibri"/>
                <a:cs typeface="Calibri"/>
                <a:sym typeface="Calibri"/>
              </a:rPr>
              <a:t>- Trainees final day in placement school</a:t>
            </a:r>
            <a:endParaRPr sz="2400">
              <a:solidFill>
                <a:srgbClr val="000000"/>
              </a:solidFill>
              <a:latin typeface="Calibri"/>
              <a:ea typeface="Calibri"/>
              <a:cs typeface="Calibri"/>
              <a:sym typeface="Calibri"/>
            </a:endParaRPr>
          </a:p>
          <a:p>
            <a:pPr indent="-381000" lvl="0" marL="457200" rtl="0" algn="l">
              <a:spcBef>
                <a:spcPts val="0"/>
              </a:spcBef>
              <a:spcAft>
                <a:spcPts val="0"/>
              </a:spcAft>
              <a:buClr>
                <a:srgbClr val="000000"/>
              </a:buClr>
              <a:buSzPts val="2400"/>
              <a:buFont typeface="Calibri"/>
              <a:buChar char="●"/>
            </a:pPr>
            <a:r>
              <a:rPr b="1" lang="en" sz="2400">
                <a:solidFill>
                  <a:srgbClr val="000000"/>
                </a:solidFill>
                <a:latin typeface="Calibri"/>
                <a:ea typeface="Calibri"/>
                <a:cs typeface="Calibri"/>
                <a:sym typeface="Calibri"/>
              </a:rPr>
              <a:t>Friday 27th May </a:t>
            </a:r>
            <a:r>
              <a:rPr lang="en" sz="2400">
                <a:solidFill>
                  <a:srgbClr val="000000"/>
                </a:solidFill>
                <a:latin typeface="Calibri"/>
                <a:ea typeface="Calibri"/>
                <a:cs typeface="Calibri"/>
                <a:sym typeface="Calibri"/>
              </a:rPr>
              <a:t>- Assignment 3 deadline</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
                                            <p:txEl>
                                              <p:pRg end="0" st="0"/>
                                            </p:txEl>
                                          </p:spTgt>
                                        </p:tgtEl>
                                        <p:attrNameLst>
                                          <p:attrName>style.visibility</p:attrName>
                                        </p:attrNameLst>
                                      </p:cBhvr>
                                      <p:to>
                                        <p:strVal val="visible"/>
                                      </p:to>
                                    </p:set>
                                    <p:anim calcmode="lin" valueType="num">
                                      <p:cBhvr additive="base">
                                        <p:cTn dur="1000"/>
                                        <p:tgtEl>
                                          <p:spTgt spid="80">
                                            <p:txEl>
                                              <p:pRg end="0" st="0"/>
                                            </p:txEl>
                                          </p:spTgt>
                                        </p:tgtEl>
                                        <p:attrNameLst>
                                          <p:attrName>ppt_w</p:attrName>
                                        </p:attrNameLst>
                                      </p:cBhvr>
                                      <p:tavLst>
                                        <p:tav fmla="" tm="0">
                                          <p:val>
                                            <p:strVal val="0"/>
                                          </p:val>
                                        </p:tav>
                                        <p:tav fmla="" tm="100000">
                                          <p:val>
                                            <p:strVal val="#ppt_w"/>
                                          </p:val>
                                        </p:tav>
                                      </p:tavLst>
                                    </p:anim>
                                    <p:anim calcmode="lin" valueType="num">
                                      <p:cBhvr additive="base">
                                        <p:cTn dur="1000"/>
                                        <p:tgtEl>
                                          <p:spTgt spid="80">
                                            <p:txEl>
                                              <p:pRg end="0" st="0"/>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
                                            <p:txEl>
                                              <p:pRg end="1" st="1"/>
                                            </p:txEl>
                                          </p:spTgt>
                                        </p:tgtEl>
                                        <p:attrNameLst>
                                          <p:attrName>style.visibility</p:attrName>
                                        </p:attrNameLst>
                                      </p:cBhvr>
                                      <p:to>
                                        <p:strVal val="visible"/>
                                      </p:to>
                                    </p:set>
                                    <p:anim calcmode="lin" valueType="num">
                                      <p:cBhvr additive="base">
                                        <p:cTn dur="1000"/>
                                        <p:tgtEl>
                                          <p:spTgt spid="80">
                                            <p:txEl>
                                              <p:pRg end="1" st="1"/>
                                            </p:txEl>
                                          </p:spTgt>
                                        </p:tgtEl>
                                        <p:attrNameLst>
                                          <p:attrName>ppt_w</p:attrName>
                                        </p:attrNameLst>
                                      </p:cBhvr>
                                      <p:tavLst>
                                        <p:tav fmla="" tm="0">
                                          <p:val>
                                            <p:strVal val="0"/>
                                          </p:val>
                                        </p:tav>
                                        <p:tav fmla="" tm="100000">
                                          <p:val>
                                            <p:strVal val="#ppt_w"/>
                                          </p:val>
                                        </p:tav>
                                      </p:tavLst>
                                    </p:anim>
                                    <p:anim calcmode="lin" valueType="num">
                                      <p:cBhvr additive="base">
                                        <p:cTn dur="1000"/>
                                        <p:tgtEl>
                                          <p:spTgt spid="80">
                                            <p:txEl>
                                              <p:pRg end="1" st="1"/>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
                                            <p:txEl>
                                              <p:pRg end="2" st="2"/>
                                            </p:txEl>
                                          </p:spTgt>
                                        </p:tgtEl>
                                        <p:attrNameLst>
                                          <p:attrName>style.visibility</p:attrName>
                                        </p:attrNameLst>
                                      </p:cBhvr>
                                      <p:to>
                                        <p:strVal val="visible"/>
                                      </p:to>
                                    </p:set>
                                    <p:anim calcmode="lin" valueType="num">
                                      <p:cBhvr additive="base">
                                        <p:cTn dur="1000"/>
                                        <p:tgtEl>
                                          <p:spTgt spid="80">
                                            <p:txEl>
                                              <p:pRg end="2" st="2"/>
                                            </p:txEl>
                                          </p:spTgt>
                                        </p:tgtEl>
                                        <p:attrNameLst>
                                          <p:attrName>ppt_w</p:attrName>
                                        </p:attrNameLst>
                                      </p:cBhvr>
                                      <p:tavLst>
                                        <p:tav fmla="" tm="0">
                                          <p:val>
                                            <p:strVal val="0"/>
                                          </p:val>
                                        </p:tav>
                                        <p:tav fmla="" tm="100000">
                                          <p:val>
                                            <p:strVal val="#ppt_w"/>
                                          </p:val>
                                        </p:tav>
                                      </p:tavLst>
                                    </p:anim>
                                    <p:anim calcmode="lin" valueType="num">
                                      <p:cBhvr additive="base">
                                        <p:cTn dur="1000"/>
                                        <p:tgtEl>
                                          <p:spTgt spid="80">
                                            <p:txEl>
                                              <p:pRg end="2" st="2"/>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
                                            <p:txEl>
                                              <p:pRg end="3" st="3"/>
                                            </p:txEl>
                                          </p:spTgt>
                                        </p:tgtEl>
                                        <p:attrNameLst>
                                          <p:attrName>style.visibility</p:attrName>
                                        </p:attrNameLst>
                                      </p:cBhvr>
                                      <p:to>
                                        <p:strVal val="visible"/>
                                      </p:to>
                                    </p:set>
                                    <p:anim calcmode="lin" valueType="num">
                                      <p:cBhvr additive="base">
                                        <p:cTn dur="1000"/>
                                        <p:tgtEl>
                                          <p:spTgt spid="80">
                                            <p:txEl>
                                              <p:pRg end="3" st="3"/>
                                            </p:txEl>
                                          </p:spTgt>
                                        </p:tgtEl>
                                        <p:attrNameLst>
                                          <p:attrName>ppt_w</p:attrName>
                                        </p:attrNameLst>
                                      </p:cBhvr>
                                      <p:tavLst>
                                        <p:tav fmla="" tm="0">
                                          <p:val>
                                            <p:strVal val="0"/>
                                          </p:val>
                                        </p:tav>
                                        <p:tav fmla="" tm="100000">
                                          <p:val>
                                            <p:strVal val="#ppt_w"/>
                                          </p:val>
                                        </p:tav>
                                      </p:tavLst>
                                    </p:anim>
                                    <p:anim calcmode="lin" valueType="num">
                                      <p:cBhvr additive="base">
                                        <p:cTn dur="1000"/>
                                        <p:tgtEl>
                                          <p:spTgt spid="80">
                                            <p:txEl>
                                              <p:pRg end="3" st="3"/>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
                                            <p:txEl>
                                              <p:pRg end="4" st="4"/>
                                            </p:txEl>
                                          </p:spTgt>
                                        </p:tgtEl>
                                        <p:attrNameLst>
                                          <p:attrName>style.visibility</p:attrName>
                                        </p:attrNameLst>
                                      </p:cBhvr>
                                      <p:to>
                                        <p:strVal val="visible"/>
                                      </p:to>
                                    </p:set>
                                    <p:anim calcmode="lin" valueType="num">
                                      <p:cBhvr additive="base">
                                        <p:cTn dur="1000"/>
                                        <p:tgtEl>
                                          <p:spTgt spid="80">
                                            <p:txEl>
                                              <p:pRg end="4" st="4"/>
                                            </p:txEl>
                                          </p:spTgt>
                                        </p:tgtEl>
                                        <p:attrNameLst>
                                          <p:attrName>ppt_w</p:attrName>
                                        </p:attrNameLst>
                                      </p:cBhvr>
                                      <p:tavLst>
                                        <p:tav fmla="" tm="0">
                                          <p:val>
                                            <p:strVal val="0"/>
                                          </p:val>
                                        </p:tav>
                                        <p:tav fmla="" tm="100000">
                                          <p:val>
                                            <p:strVal val="#ppt_w"/>
                                          </p:val>
                                        </p:tav>
                                      </p:tavLst>
                                    </p:anim>
                                    <p:anim calcmode="lin" valueType="num">
                                      <p:cBhvr additive="base">
                                        <p:cTn dur="1000"/>
                                        <p:tgtEl>
                                          <p:spTgt spid="80">
                                            <p:txEl>
                                              <p:pRg end="4" st="4"/>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
                                            <p:txEl>
                                              <p:pRg end="5" st="5"/>
                                            </p:txEl>
                                          </p:spTgt>
                                        </p:tgtEl>
                                        <p:attrNameLst>
                                          <p:attrName>style.visibility</p:attrName>
                                        </p:attrNameLst>
                                      </p:cBhvr>
                                      <p:to>
                                        <p:strVal val="visible"/>
                                      </p:to>
                                    </p:set>
                                    <p:anim calcmode="lin" valueType="num">
                                      <p:cBhvr additive="base">
                                        <p:cTn dur="1000"/>
                                        <p:tgtEl>
                                          <p:spTgt spid="80">
                                            <p:txEl>
                                              <p:pRg end="5" st="5"/>
                                            </p:txEl>
                                          </p:spTgt>
                                        </p:tgtEl>
                                        <p:attrNameLst>
                                          <p:attrName>ppt_w</p:attrName>
                                        </p:attrNameLst>
                                      </p:cBhvr>
                                      <p:tavLst>
                                        <p:tav fmla="" tm="0">
                                          <p:val>
                                            <p:strVal val="0"/>
                                          </p:val>
                                        </p:tav>
                                        <p:tav fmla="" tm="100000">
                                          <p:val>
                                            <p:strVal val="#ppt_w"/>
                                          </p:val>
                                        </p:tav>
                                      </p:tavLst>
                                    </p:anim>
                                    <p:anim calcmode="lin" valueType="num">
                                      <p:cBhvr additive="base">
                                        <p:cTn dur="1000"/>
                                        <p:tgtEl>
                                          <p:spTgt spid="80">
                                            <p:txEl>
                                              <p:pRg end="5" st="5"/>
                                            </p:txEl>
                                          </p:spTgt>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80">
                                            <p:txEl>
                                              <p:pRg end="6" st="6"/>
                                            </p:txEl>
                                          </p:spTgt>
                                        </p:tgtEl>
                                        <p:attrNameLst>
                                          <p:attrName>style.visibility</p:attrName>
                                        </p:attrNameLst>
                                      </p:cBhvr>
                                      <p:to>
                                        <p:strVal val="visible"/>
                                      </p:to>
                                    </p:set>
                                    <p:anim calcmode="lin" valueType="num">
                                      <p:cBhvr additive="base">
                                        <p:cTn dur="1000"/>
                                        <p:tgtEl>
                                          <p:spTgt spid="80">
                                            <p:txEl>
                                              <p:pRg end="6" st="6"/>
                                            </p:txEl>
                                          </p:spTgt>
                                        </p:tgtEl>
                                        <p:attrNameLst>
                                          <p:attrName>ppt_w</p:attrName>
                                        </p:attrNameLst>
                                      </p:cBhvr>
                                      <p:tavLst>
                                        <p:tav fmla="" tm="0">
                                          <p:val>
                                            <p:strVal val="0"/>
                                          </p:val>
                                        </p:tav>
                                        <p:tav fmla="" tm="100000">
                                          <p:val>
                                            <p:strVal val="#ppt_w"/>
                                          </p:val>
                                        </p:tav>
                                      </p:tavLst>
                                    </p:anim>
                                    <p:anim calcmode="lin" valueType="num">
                                      <p:cBhvr additive="base">
                                        <p:cTn dur="1000"/>
                                        <p:tgtEl>
                                          <p:spTgt spid="80">
                                            <p:txEl>
                                              <p:pRg end="6" st="6"/>
                                            </p:txEl>
                                          </p:spTgt>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idx="4294967295" type="title"/>
          </p:nvPr>
        </p:nvSpPr>
        <p:spPr>
          <a:xfrm>
            <a:off x="387900" y="458025"/>
            <a:ext cx="8368200" cy="686100"/>
          </a:xfrm>
          <a:prstGeom prst="rect">
            <a:avLst/>
          </a:prstGeom>
          <a:solidFill>
            <a:srgbClr val="000000"/>
          </a:solidFill>
        </p:spPr>
        <p:txBody>
          <a:bodyPr anchorCtr="0" anchor="t" bIns="91425" lIns="91425" spcFirstLastPara="1" rIns="91425" wrap="square" tIns="91425">
            <a:noAutofit/>
          </a:bodyPr>
          <a:lstStyle/>
          <a:p>
            <a:pPr indent="0" lvl="0" marL="228600" rtl="0" algn="l">
              <a:spcBef>
                <a:spcPts val="0"/>
              </a:spcBef>
              <a:spcAft>
                <a:spcPts val="0"/>
              </a:spcAft>
              <a:buNone/>
            </a:pPr>
            <a:r>
              <a:rPr lang="en" sz="3600">
                <a:solidFill>
                  <a:srgbClr val="FFFFFF"/>
                </a:solidFill>
                <a:latin typeface="Calibri"/>
                <a:ea typeface="Calibri"/>
                <a:cs typeface="Calibri"/>
                <a:sym typeface="Calibri"/>
              </a:rPr>
              <a:t>3. </a:t>
            </a:r>
            <a:r>
              <a:rPr lang="en" sz="3600">
                <a:solidFill>
                  <a:srgbClr val="FFFFFF"/>
                </a:solidFill>
                <a:latin typeface="Calibri"/>
                <a:ea typeface="Calibri"/>
                <a:cs typeface="Calibri"/>
                <a:sym typeface="Calibri"/>
              </a:rPr>
              <a:t>Placement 2 Requirements</a:t>
            </a:r>
            <a:r>
              <a:rPr lang="en" sz="3600">
                <a:solidFill>
                  <a:srgbClr val="FFFFFF"/>
                </a:solidFill>
              </a:rPr>
              <a:t> </a:t>
            </a:r>
            <a:endParaRPr sz="3600">
              <a:solidFill>
                <a:srgbClr val="FFFFFF"/>
              </a:solidFill>
            </a:endParaRPr>
          </a:p>
        </p:txBody>
      </p:sp>
      <p:grpSp>
        <p:nvGrpSpPr>
          <p:cNvPr id="86" name="Google Shape;86;p17"/>
          <p:cNvGrpSpPr/>
          <p:nvPr/>
        </p:nvGrpSpPr>
        <p:grpSpPr>
          <a:xfrm>
            <a:off x="431825" y="1342525"/>
            <a:ext cx="2683300" cy="3302700"/>
            <a:chOff x="431825" y="1342525"/>
            <a:chExt cx="2683300" cy="3302700"/>
          </a:xfrm>
        </p:grpSpPr>
        <p:sp>
          <p:nvSpPr>
            <p:cNvPr id="87" name="Google Shape;87;p17"/>
            <p:cNvSpPr/>
            <p:nvPr/>
          </p:nvSpPr>
          <p:spPr>
            <a:xfrm>
              <a:off x="431825" y="1342525"/>
              <a:ext cx="26832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7"/>
            <p:cNvSpPr txBox="1"/>
            <p:nvPr/>
          </p:nvSpPr>
          <p:spPr>
            <a:xfrm>
              <a:off x="431925" y="1342525"/>
              <a:ext cx="26832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9" name="Google Shape;89;p17"/>
          <p:cNvSpPr txBox="1"/>
          <p:nvPr>
            <p:ph idx="4294967295" type="body"/>
          </p:nvPr>
        </p:nvSpPr>
        <p:spPr>
          <a:xfrm>
            <a:off x="489192" y="13377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1</a:t>
            </a:r>
            <a:endParaRPr>
              <a:solidFill>
                <a:schemeClr val="lt1"/>
              </a:solidFill>
            </a:endParaRPr>
          </a:p>
        </p:txBody>
      </p:sp>
      <p:cxnSp>
        <p:nvCxnSpPr>
          <p:cNvPr id="90" name="Google Shape;90;p17"/>
          <p:cNvCxnSpPr/>
          <p:nvPr/>
        </p:nvCxnSpPr>
        <p:spPr>
          <a:xfrm>
            <a:off x="857675" y="1514725"/>
            <a:ext cx="0" cy="478800"/>
          </a:xfrm>
          <a:prstGeom prst="straightConnector1">
            <a:avLst/>
          </a:prstGeom>
          <a:noFill/>
          <a:ln cap="flat" cmpd="sng" w="9525">
            <a:solidFill>
              <a:schemeClr val="lt1"/>
            </a:solidFill>
            <a:prstDash val="solid"/>
            <a:round/>
            <a:headEnd len="sm" w="sm" type="none"/>
            <a:tailEnd len="sm" w="sm" type="none"/>
          </a:ln>
        </p:spPr>
      </p:cxnSp>
      <p:sp>
        <p:nvSpPr>
          <p:cNvPr id="91" name="Google Shape;91;p17"/>
          <p:cNvSpPr txBox="1"/>
          <p:nvPr>
            <p:ph idx="4294967295" type="body"/>
          </p:nvPr>
        </p:nvSpPr>
        <p:spPr>
          <a:xfrm>
            <a:off x="933875" y="1337725"/>
            <a:ext cx="21018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lt1"/>
                </a:solidFill>
              </a:rPr>
              <a:t>Timetable </a:t>
            </a:r>
            <a:endParaRPr>
              <a:solidFill>
                <a:schemeClr val="lt1"/>
              </a:solidFill>
            </a:endParaRPr>
          </a:p>
        </p:txBody>
      </p:sp>
      <p:sp>
        <p:nvSpPr>
          <p:cNvPr id="92" name="Google Shape;92;p17"/>
          <p:cNvSpPr txBox="1"/>
          <p:nvPr>
            <p:ph idx="4294967295" type="body"/>
          </p:nvPr>
        </p:nvSpPr>
        <p:spPr>
          <a:xfrm>
            <a:off x="436475" y="2165725"/>
            <a:ext cx="2673000" cy="2376300"/>
          </a:xfrm>
          <a:prstGeom prst="rect">
            <a:avLst/>
          </a:prstGeom>
        </p:spPr>
        <p:txBody>
          <a:bodyPr anchorCtr="0" anchor="t" bIns="91425" lIns="91425" spcFirstLastPara="1" rIns="91425" wrap="square" tIns="91425">
            <a:noAutofit/>
          </a:bodyPr>
          <a:lstStyle/>
          <a:p>
            <a:pPr indent="-247650" lvl="0" marL="228600" rtl="0" algn="l">
              <a:spcBef>
                <a:spcPts val="0"/>
              </a:spcBef>
              <a:spcAft>
                <a:spcPts val="0"/>
              </a:spcAft>
              <a:buClr>
                <a:srgbClr val="000000"/>
              </a:buClr>
              <a:buSzPts val="1200"/>
              <a:buChar char="●"/>
            </a:pPr>
            <a:r>
              <a:rPr lang="en" sz="1200">
                <a:solidFill>
                  <a:srgbClr val="000000"/>
                </a:solidFill>
              </a:rPr>
              <a:t>Quickly build to a 50-60</a:t>
            </a:r>
            <a:r>
              <a:rPr lang="en" sz="1200">
                <a:solidFill>
                  <a:srgbClr val="000000"/>
                </a:solidFill>
              </a:rPr>
              <a:t>% timetable (12-13 hours per week).</a:t>
            </a:r>
            <a:endParaRPr sz="1200">
              <a:solidFill>
                <a:srgbClr val="000000"/>
              </a:solidFill>
            </a:endParaRPr>
          </a:p>
          <a:p>
            <a:pPr indent="-247650" lvl="0" marL="228600" rtl="0" algn="l">
              <a:spcBef>
                <a:spcPts val="0"/>
              </a:spcBef>
              <a:spcAft>
                <a:spcPts val="0"/>
              </a:spcAft>
              <a:buClr>
                <a:srgbClr val="000000"/>
              </a:buClr>
              <a:buSzPts val="1200"/>
              <a:buChar char="●"/>
            </a:pPr>
            <a:r>
              <a:rPr lang="en" sz="1200">
                <a:solidFill>
                  <a:srgbClr val="000000"/>
                </a:solidFill>
              </a:rPr>
              <a:t>Trainees </a:t>
            </a:r>
            <a:r>
              <a:rPr lang="en" sz="1200">
                <a:solidFill>
                  <a:srgbClr val="000000"/>
                </a:solidFill>
              </a:rPr>
              <a:t>must</a:t>
            </a:r>
            <a:r>
              <a:rPr lang="en" sz="1200">
                <a:solidFill>
                  <a:srgbClr val="000000"/>
                </a:solidFill>
              </a:rPr>
              <a:t> teach across at least 2 key stages</a:t>
            </a:r>
            <a:endParaRPr sz="1200">
              <a:solidFill>
                <a:srgbClr val="000000"/>
              </a:solidFill>
            </a:endParaRPr>
          </a:p>
          <a:p>
            <a:pPr indent="-247650" lvl="0" marL="228600" rtl="0" algn="l">
              <a:spcBef>
                <a:spcPts val="0"/>
              </a:spcBef>
              <a:spcAft>
                <a:spcPts val="0"/>
              </a:spcAft>
              <a:buClr>
                <a:srgbClr val="000000"/>
              </a:buClr>
              <a:buSzPts val="1200"/>
              <a:buChar char="●"/>
            </a:pPr>
            <a:r>
              <a:rPr lang="en" sz="1200">
                <a:solidFill>
                  <a:srgbClr val="000000"/>
                </a:solidFill>
              </a:rPr>
              <a:t>After Easter, trainees should undertake a further 20-25</a:t>
            </a:r>
            <a:r>
              <a:rPr b="1" lang="en" sz="1200">
                <a:solidFill>
                  <a:srgbClr val="000000"/>
                </a:solidFill>
              </a:rPr>
              <a:t>% </a:t>
            </a:r>
            <a:r>
              <a:rPr lang="en" sz="1200">
                <a:solidFill>
                  <a:srgbClr val="000000"/>
                </a:solidFill>
              </a:rPr>
              <a:t>of timetabled involvement in teaching 70-80% (15-18 hours per week) </a:t>
            </a:r>
            <a:endParaRPr sz="1200">
              <a:solidFill>
                <a:srgbClr val="000000"/>
              </a:solidFill>
            </a:endParaRPr>
          </a:p>
          <a:p>
            <a:pPr indent="-247650" lvl="0" marL="228600" rtl="0" algn="l">
              <a:spcBef>
                <a:spcPts val="0"/>
              </a:spcBef>
              <a:spcAft>
                <a:spcPts val="0"/>
              </a:spcAft>
              <a:buClr>
                <a:srgbClr val="000000"/>
              </a:buClr>
              <a:buSzPts val="1200"/>
              <a:buChar char="●"/>
            </a:pPr>
            <a:r>
              <a:rPr lang="en" sz="1200">
                <a:solidFill>
                  <a:srgbClr val="000000"/>
                </a:solidFill>
              </a:rPr>
              <a:t>Trainees can teach other subjects also (majority of lessons - geog)</a:t>
            </a:r>
            <a:endParaRPr sz="1200">
              <a:solidFill>
                <a:srgbClr val="000000"/>
              </a:solidFill>
            </a:endParaRPr>
          </a:p>
        </p:txBody>
      </p:sp>
      <p:grpSp>
        <p:nvGrpSpPr>
          <p:cNvPr id="93" name="Google Shape;93;p17"/>
          <p:cNvGrpSpPr/>
          <p:nvPr/>
        </p:nvGrpSpPr>
        <p:grpSpPr>
          <a:xfrm>
            <a:off x="3221800" y="1342525"/>
            <a:ext cx="2673004" cy="3302700"/>
            <a:chOff x="3221800" y="1342525"/>
            <a:chExt cx="2673004" cy="3302700"/>
          </a:xfrm>
        </p:grpSpPr>
        <p:sp>
          <p:nvSpPr>
            <p:cNvPr id="94" name="Google Shape;94;p17"/>
            <p:cNvSpPr/>
            <p:nvPr/>
          </p:nvSpPr>
          <p:spPr>
            <a:xfrm>
              <a:off x="3221803"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17"/>
            <p:cNvSpPr txBox="1"/>
            <p:nvPr/>
          </p:nvSpPr>
          <p:spPr>
            <a:xfrm>
              <a:off x="3221800"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 name="Google Shape;96;p17"/>
          <p:cNvSpPr txBox="1"/>
          <p:nvPr>
            <p:ph idx="4294967295" type="body"/>
          </p:nvPr>
        </p:nvSpPr>
        <p:spPr>
          <a:xfrm>
            <a:off x="3275767" y="13377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2</a:t>
            </a:r>
            <a:endParaRPr>
              <a:solidFill>
                <a:schemeClr val="lt1"/>
              </a:solidFill>
            </a:endParaRPr>
          </a:p>
        </p:txBody>
      </p:sp>
      <p:cxnSp>
        <p:nvCxnSpPr>
          <p:cNvPr id="97" name="Google Shape;97;p17"/>
          <p:cNvCxnSpPr/>
          <p:nvPr/>
        </p:nvCxnSpPr>
        <p:spPr>
          <a:xfrm>
            <a:off x="3647550" y="1514725"/>
            <a:ext cx="0" cy="478800"/>
          </a:xfrm>
          <a:prstGeom prst="straightConnector1">
            <a:avLst/>
          </a:prstGeom>
          <a:noFill/>
          <a:ln cap="flat" cmpd="sng" w="9525">
            <a:solidFill>
              <a:schemeClr val="lt1"/>
            </a:solidFill>
            <a:prstDash val="solid"/>
            <a:round/>
            <a:headEnd len="sm" w="sm" type="none"/>
            <a:tailEnd len="sm" w="sm" type="none"/>
          </a:ln>
        </p:spPr>
      </p:cxnSp>
      <p:sp>
        <p:nvSpPr>
          <p:cNvPr id="98" name="Google Shape;98;p17"/>
          <p:cNvSpPr txBox="1"/>
          <p:nvPr>
            <p:ph idx="4294967295" type="body"/>
          </p:nvPr>
        </p:nvSpPr>
        <p:spPr>
          <a:xfrm>
            <a:off x="3723750" y="1342525"/>
            <a:ext cx="21018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lt1"/>
                </a:solidFill>
              </a:rPr>
              <a:t>Mentor Meetings</a:t>
            </a:r>
            <a:endParaRPr>
              <a:solidFill>
                <a:schemeClr val="lt1"/>
              </a:solidFill>
            </a:endParaRPr>
          </a:p>
        </p:txBody>
      </p:sp>
      <p:sp>
        <p:nvSpPr>
          <p:cNvPr id="99" name="Google Shape;99;p17"/>
          <p:cNvSpPr txBox="1"/>
          <p:nvPr>
            <p:ph idx="4294967295" type="body"/>
          </p:nvPr>
        </p:nvSpPr>
        <p:spPr>
          <a:xfrm>
            <a:off x="3294700" y="2268950"/>
            <a:ext cx="2530800" cy="2376300"/>
          </a:xfrm>
          <a:prstGeom prst="rect">
            <a:avLst/>
          </a:prstGeom>
        </p:spPr>
        <p:txBody>
          <a:bodyPr anchorCtr="0" anchor="t" bIns="91425" lIns="91425" spcFirstLastPara="1" rIns="91425" wrap="square" tIns="91425">
            <a:noAutofit/>
          </a:bodyPr>
          <a:lstStyle/>
          <a:p>
            <a:pPr indent="-203200" lvl="0" marL="171450" rtl="0" algn="l">
              <a:spcBef>
                <a:spcPts val="0"/>
              </a:spcBef>
              <a:spcAft>
                <a:spcPts val="0"/>
              </a:spcAft>
              <a:buSzPts val="1400"/>
              <a:buChar char="●"/>
            </a:pPr>
            <a:r>
              <a:rPr lang="en" sz="1400">
                <a:solidFill>
                  <a:srgbClr val="000000"/>
                </a:solidFill>
              </a:rPr>
              <a:t>Weekly meeting (one hour in total)</a:t>
            </a:r>
            <a:endParaRPr sz="1400">
              <a:solidFill>
                <a:srgbClr val="000000"/>
              </a:solidFill>
            </a:endParaRPr>
          </a:p>
          <a:p>
            <a:pPr indent="-203200" lvl="0" marL="171450" rtl="0" algn="l">
              <a:spcBef>
                <a:spcPts val="0"/>
              </a:spcBef>
              <a:spcAft>
                <a:spcPts val="0"/>
              </a:spcAft>
              <a:buSzPts val="1400"/>
              <a:buChar char="●"/>
            </a:pPr>
            <a:r>
              <a:rPr lang="en" sz="1400">
                <a:solidFill>
                  <a:srgbClr val="000000"/>
                </a:solidFill>
              </a:rPr>
              <a:t>2-3 targets per week, with links to the CCF</a:t>
            </a:r>
            <a:endParaRPr sz="1400">
              <a:solidFill>
                <a:srgbClr val="000000"/>
              </a:solidFill>
            </a:endParaRPr>
          </a:p>
          <a:p>
            <a:pPr indent="-203200" lvl="0" marL="171450" rtl="0" algn="l">
              <a:spcBef>
                <a:spcPts val="0"/>
              </a:spcBef>
              <a:spcAft>
                <a:spcPts val="0"/>
              </a:spcAft>
              <a:buSzPts val="1400"/>
              <a:buChar char="●"/>
            </a:pPr>
            <a:r>
              <a:rPr lang="en" sz="1400">
                <a:solidFill>
                  <a:srgbClr val="000000"/>
                </a:solidFill>
              </a:rPr>
              <a:t>Trainee completes the weekly mentor meeting template (verified by mentor) and uploads onto PebblePad</a:t>
            </a:r>
            <a:endParaRPr sz="1400"/>
          </a:p>
        </p:txBody>
      </p:sp>
      <p:grpSp>
        <p:nvGrpSpPr>
          <p:cNvPr id="100" name="Google Shape;100;p17"/>
          <p:cNvGrpSpPr/>
          <p:nvPr/>
        </p:nvGrpSpPr>
        <p:grpSpPr>
          <a:xfrm>
            <a:off x="6007125" y="1342525"/>
            <a:ext cx="2673000" cy="3302700"/>
            <a:chOff x="6007125" y="1342525"/>
            <a:chExt cx="2673000" cy="3302700"/>
          </a:xfrm>
        </p:grpSpPr>
        <p:sp>
          <p:nvSpPr>
            <p:cNvPr id="101" name="Google Shape;101;p17"/>
            <p:cNvSpPr/>
            <p:nvPr/>
          </p:nvSpPr>
          <p:spPr>
            <a:xfrm>
              <a:off x="6007125"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7"/>
            <p:cNvSpPr txBox="1"/>
            <p:nvPr/>
          </p:nvSpPr>
          <p:spPr>
            <a:xfrm>
              <a:off x="6007125"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17"/>
          <p:cNvSpPr txBox="1"/>
          <p:nvPr>
            <p:ph idx="4294967295" type="body"/>
          </p:nvPr>
        </p:nvSpPr>
        <p:spPr>
          <a:xfrm>
            <a:off x="6058742" y="13377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3</a:t>
            </a:r>
            <a:endParaRPr>
              <a:solidFill>
                <a:schemeClr val="lt1"/>
              </a:solidFill>
            </a:endParaRPr>
          </a:p>
        </p:txBody>
      </p:sp>
      <p:cxnSp>
        <p:nvCxnSpPr>
          <p:cNvPr id="104" name="Google Shape;104;p17"/>
          <p:cNvCxnSpPr/>
          <p:nvPr/>
        </p:nvCxnSpPr>
        <p:spPr>
          <a:xfrm>
            <a:off x="6427225" y="1514725"/>
            <a:ext cx="0" cy="478800"/>
          </a:xfrm>
          <a:prstGeom prst="straightConnector1">
            <a:avLst/>
          </a:prstGeom>
          <a:noFill/>
          <a:ln cap="flat" cmpd="sng" w="9525">
            <a:solidFill>
              <a:schemeClr val="lt1"/>
            </a:solidFill>
            <a:prstDash val="solid"/>
            <a:round/>
            <a:headEnd len="sm" w="sm" type="none"/>
            <a:tailEnd len="sm" w="sm" type="none"/>
          </a:ln>
        </p:spPr>
      </p:cxnSp>
      <p:sp>
        <p:nvSpPr>
          <p:cNvPr id="105" name="Google Shape;105;p17"/>
          <p:cNvSpPr txBox="1"/>
          <p:nvPr>
            <p:ph idx="4294967295" type="body"/>
          </p:nvPr>
        </p:nvSpPr>
        <p:spPr>
          <a:xfrm>
            <a:off x="6503425" y="1342525"/>
            <a:ext cx="21018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lt1"/>
                </a:solidFill>
              </a:rPr>
              <a:t>Lesson Observations</a:t>
            </a:r>
            <a:endParaRPr>
              <a:solidFill>
                <a:schemeClr val="lt1"/>
              </a:solidFill>
            </a:endParaRPr>
          </a:p>
        </p:txBody>
      </p:sp>
      <p:sp>
        <p:nvSpPr>
          <p:cNvPr id="106" name="Google Shape;106;p17"/>
          <p:cNvSpPr txBox="1"/>
          <p:nvPr>
            <p:ph idx="4294967295" type="body"/>
          </p:nvPr>
        </p:nvSpPr>
        <p:spPr>
          <a:xfrm>
            <a:off x="6077675" y="2268950"/>
            <a:ext cx="2530800" cy="2376300"/>
          </a:xfrm>
          <a:prstGeom prst="rect">
            <a:avLst/>
          </a:prstGeom>
        </p:spPr>
        <p:txBody>
          <a:bodyPr anchorCtr="0" anchor="t" bIns="91425" lIns="91425" spcFirstLastPara="1" rIns="91425" wrap="square" tIns="91425">
            <a:normAutofit fontScale="62500" lnSpcReduction="10000"/>
          </a:bodyPr>
          <a:lstStyle/>
          <a:p>
            <a:pPr indent="-144462" lvl="0" marL="114300" rtl="0" algn="l">
              <a:spcBef>
                <a:spcPts val="0"/>
              </a:spcBef>
              <a:spcAft>
                <a:spcPts val="0"/>
              </a:spcAft>
              <a:buClr>
                <a:srgbClr val="000000"/>
              </a:buClr>
              <a:buSzPct val="100000"/>
              <a:buChar char="●"/>
            </a:pPr>
            <a:r>
              <a:rPr lang="en" sz="2200">
                <a:solidFill>
                  <a:srgbClr val="000000"/>
                </a:solidFill>
              </a:rPr>
              <a:t>One formal lesson obs per week on UoY template (on website and PebblePad)</a:t>
            </a:r>
            <a:endParaRPr sz="2200">
              <a:solidFill>
                <a:srgbClr val="000000"/>
              </a:solidFill>
            </a:endParaRPr>
          </a:p>
          <a:p>
            <a:pPr indent="-144462" lvl="0" marL="114300" rtl="0" algn="l">
              <a:spcBef>
                <a:spcPts val="0"/>
              </a:spcBef>
              <a:spcAft>
                <a:spcPts val="0"/>
              </a:spcAft>
              <a:buClr>
                <a:srgbClr val="000000"/>
              </a:buClr>
              <a:buSzPct val="100000"/>
              <a:buChar char="●"/>
            </a:pPr>
            <a:r>
              <a:rPr lang="en" sz="2200">
                <a:solidFill>
                  <a:srgbClr val="000000"/>
                </a:solidFill>
              </a:rPr>
              <a:t>Informal lesson feedback to be recorded in the trainees reflections book (exercise book) using WWW/ EBI</a:t>
            </a:r>
            <a:endParaRPr sz="2200">
              <a:solidFill>
                <a:srgbClr val="000000"/>
              </a:solidFill>
            </a:endParaRPr>
          </a:p>
          <a:p>
            <a:pPr indent="-144462" lvl="0" marL="114300" rtl="0" algn="l">
              <a:spcBef>
                <a:spcPts val="0"/>
              </a:spcBef>
              <a:spcAft>
                <a:spcPts val="0"/>
              </a:spcAft>
              <a:buClr>
                <a:srgbClr val="000000"/>
              </a:buClr>
              <a:buSzPct val="100000"/>
              <a:buChar char="●"/>
            </a:pPr>
            <a:r>
              <a:rPr lang="en" sz="2200">
                <a:solidFill>
                  <a:srgbClr val="000000"/>
                </a:solidFill>
              </a:rPr>
              <a:t>Host teacher remains in the class </a:t>
            </a:r>
            <a:r>
              <a:rPr i="1" lang="en" sz="2200">
                <a:solidFill>
                  <a:srgbClr val="000000"/>
                </a:solidFill>
              </a:rPr>
              <a:t>(or nearby once trainee is established)</a:t>
            </a:r>
            <a:endParaRPr i="1" sz="1400">
              <a:solidFill>
                <a:srgbClr val="000000"/>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0" st="0"/>
                                            </p:txEl>
                                          </p:spTgt>
                                        </p:tgtEl>
                                        <p:attrNameLst>
                                          <p:attrName>style.visibility</p:attrName>
                                        </p:attrNameLst>
                                      </p:cBhvr>
                                      <p:to>
                                        <p:strVal val="visible"/>
                                      </p:to>
                                    </p:set>
                                    <p:animEffect filter="fade" transition="in">
                                      <p:cBhvr>
                                        <p:cTn dur="1000"/>
                                        <p:tgtEl>
                                          <p:spTgt spid="92">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1" st="1"/>
                                            </p:txEl>
                                          </p:spTgt>
                                        </p:tgtEl>
                                        <p:attrNameLst>
                                          <p:attrName>style.visibility</p:attrName>
                                        </p:attrNameLst>
                                      </p:cBhvr>
                                      <p:to>
                                        <p:strVal val="visible"/>
                                      </p:to>
                                    </p:set>
                                    <p:animEffect filter="fade" transition="in">
                                      <p:cBhvr>
                                        <p:cTn dur="1000"/>
                                        <p:tgtEl>
                                          <p:spTgt spid="92">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2" st="2"/>
                                            </p:txEl>
                                          </p:spTgt>
                                        </p:tgtEl>
                                        <p:attrNameLst>
                                          <p:attrName>style.visibility</p:attrName>
                                        </p:attrNameLst>
                                      </p:cBhvr>
                                      <p:to>
                                        <p:strVal val="visible"/>
                                      </p:to>
                                    </p:set>
                                    <p:animEffect filter="fade" transition="in">
                                      <p:cBhvr>
                                        <p:cTn dur="1000"/>
                                        <p:tgtEl>
                                          <p:spTgt spid="92">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2">
                                            <p:txEl>
                                              <p:pRg end="3" st="3"/>
                                            </p:txEl>
                                          </p:spTgt>
                                        </p:tgtEl>
                                        <p:attrNameLst>
                                          <p:attrName>style.visibility</p:attrName>
                                        </p:attrNameLst>
                                      </p:cBhvr>
                                      <p:to>
                                        <p:strVal val="visible"/>
                                      </p:to>
                                    </p:set>
                                    <p:animEffect filter="fade" transition="in">
                                      <p:cBhvr>
                                        <p:cTn dur="1000"/>
                                        <p:tgtEl>
                                          <p:spTgt spid="92">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0" st="0"/>
                                            </p:txEl>
                                          </p:spTgt>
                                        </p:tgtEl>
                                        <p:attrNameLst>
                                          <p:attrName>style.visibility</p:attrName>
                                        </p:attrNameLst>
                                      </p:cBhvr>
                                      <p:to>
                                        <p:strVal val="visible"/>
                                      </p:to>
                                    </p:set>
                                    <p:animEffect filter="fade" transition="in">
                                      <p:cBhvr>
                                        <p:cTn dur="1000"/>
                                        <p:tgtEl>
                                          <p:spTgt spid="9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1" st="1"/>
                                            </p:txEl>
                                          </p:spTgt>
                                        </p:tgtEl>
                                        <p:attrNameLst>
                                          <p:attrName>style.visibility</p:attrName>
                                        </p:attrNameLst>
                                      </p:cBhvr>
                                      <p:to>
                                        <p:strVal val="visible"/>
                                      </p:to>
                                    </p:set>
                                    <p:animEffect filter="fade" transition="in">
                                      <p:cBhvr>
                                        <p:cTn dur="1000"/>
                                        <p:tgtEl>
                                          <p:spTgt spid="9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xEl>
                                              <p:pRg end="2" st="2"/>
                                            </p:txEl>
                                          </p:spTgt>
                                        </p:tgtEl>
                                        <p:attrNameLst>
                                          <p:attrName>style.visibility</p:attrName>
                                        </p:attrNameLst>
                                      </p:cBhvr>
                                      <p:to>
                                        <p:strVal val="visible"/>
                                      </p:to>
                                    </p:set>
                                    <p:animEffect filter="fade" transition="in">
                                      <p:cBhvr>
                                        <p:cTn dur="1000"/>
                                        <p:tgtEl>
                                          <p:spTgt spid="9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0" st="0"/>
                                            </p:txEl>
                                          </p:spTgt>
                                        </p:tgtEl>
                                        <p:attrNameLst>
                                          <p:attrName>style.visibility</p:attrName>
                                        </p:attrNameLst>
                                      </p:cBhvr>
                                      <p:to>
                                        <p:strVal val="visible"/>
                                      </p:to>
                                    </p:set>
                                    <p:animEffect filter="fade" transition="in">
                                      <p:cBhvr>
                                        <p:cTn dur="1000"/>
                                        <p:tgtEl>
                                          <p:spTgt spid="10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1" st="1"/>
                                            </p:txEl>
                                          </p:spTgt>
                                        </p:tgtEl>
                                        <p:attrNameLst>
                                          <p:attrName>style.visibility</p:attrName>
                                        </p:attrNameLst>
                                      </p:cBhvr>
                                      <p:to>
                                        <p:strVal val="visible"/>
                                      </p:to>
                                    </p:set>
                                    <p:animEffect filter="fade" transition="in">
                                      <p:cBhvr>
                                        <p:cTn dur="1000"/>
                                        <p:tgtEl>
                                          <p:spTgt spid="10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6">
                                            <p:txEl>
                                              <p:pRg end="2" st="2"/>
                                            </p:txEl>
                                          </p:spTgt>
                                        </p:tgtEl>
                                        <p:attrNameLst>
                                          <p:attrName>style.visibility</p:attrName>
                                        </p:attrNameLst>
                                      </p:cBhvr>
                                      <p:to>
                                        <p:strVal val="visible"/>
                                      </p:to>
                                    </p:set>
                                    <p:animEffect filter="fade" transition="in">
                                      <p:cBhvr>
                                        <p:cTn dur="1000"/>
                                        <p:tgtEl>
                                          <p:spTgt spid="106">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311700" y="236975"/>
            <a:ext cx="8520600" cy="780900"/>
          </a:xfrm>
          <a:prstGeom prst="rect">
            <a:avLst/>
          </a:prstGeom>
          <a:solidFill>
            <a:srgbClr val="000000"/>
          </a:solidFill>
        </p:spPr>
        <p:txBody>
          <a:bodyPr anchorCtr="0" anchor="t" bIns="91425" lIns="91425" spcFirstLastPara="1" rIns="91425" wrap="square" tIns="91425">
            <a:noAutofit/>
          </a:bodyPr>
          <a:lstStyle/>
          <a:p>
            <a:pPr indent="171450" lvl="0" marL="0" rtl="0" algn="l">
              <a:spcBef>
                <a:spcPts val="0"/>
              </a:spcBef>
              <a:spcAft>
                <a:spcPts val="0"/>
              </a:spcAft>
              <a:buSzPts val="990"/>
              <a:buNone/>
            </a:pPr>
            <a:r>
              <a:rPr b="1" lang="en" sz="3620">
                <a:solidFill>
                  <a:srgbClr val="FFFFFF"/>
                </a:solidFill>
                <a:latin typeface="Calibri"/>
                <a:ea typeface="Calibri"/>
                <a:cs typeface="Calibri"/>
                <a:sym typeface="Calibri"/>
              </a:rPr>
              <a:t>Example</a:t>
            </a:r>
            <a:r>
              <a:rPr b="1" lang="en" sz="3620">
                <a:solidFill>
                  <a:srgbClr val="FFFFFF"/>
                </a:solidFill>
                <a:latin typeface="Calibri"/>
                <a:ea typeface="Calibri"/>
                <a:cs typeface="Calibri"/>
                <a:sym typeface="Calibri"/>
              </a:rPr>
              <a:t> </a:t>
            </a:r>
            <a:r>
              <a:rPr b="1" lang="en" sz="3620">
                <a:solidFill>
                  <a:srgbClr val="FFFFFF"/>
                </a:solidFill>
                <a:latin typeface="Calibri"/>
                <a:ea typeface="Calibri"/>
                <a:cs typeface="Calibri"/>
                <a:sym typeface="Calibri"/>
              </a:rPr>
              <a:t>Placement</a:t>
            </a:r>
            <a:r>
              <a:rPr b="1" lang="en" sz="3620">
                <a:solidFill>
                  <a:srgbClr val="FFFFFF"/>
                </a:solidFill>
                <a:latin typeface="Calibri"/>
                <a:ea typeface="Calibri"/>
                <a:cs typeface="Calibri"/>
                <a:sym typeface="Calibri"/>
              </a:rPr>
              <a:t> 2 Timetable</a:t>
            </a:r>
            <a:endParaRPr b="1" sz="3620">
              <a:solidFill>
                <a:srgbClr val="FFFFFF"/>
              </a:solidFill>
              <a:latin typeface="Calibri"/>
              <a:ea typeface="Calibri"/>
              <a:cs typeface="Calibri"/>
              <a:sym typeface="Calibri"/>
            </a:endParaRPr>
          </a:p>
        </p:txBody>
      </p:sp>
      <p:sp>
        <p:nvSpPr>
          <p:cNvPr id="112" name="Google Shape;112;p18"/>
          <p:cNvSpPr txBox="1"/>
          <p:nvPr>
            <p:ph idx="1" type="body"/>
          </p:nvPr>
        </p:nvSpPr>
        <p:spPr>
          <a:xfrm>
            <a:off x="102600" y="1152500"/>
            <a:ext cx="7187400" cy="33831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sz="2400"/>
          </a:p>
          <a:p>
            <a:pPr indent="0" lvl="0" marL="457200" rtl="0" algn="l">
              <a:spcBef>
                <a:spcPts val="1200"/>
              </a:spcBef>
              <a:spcAft>
                <a:spcPts val="1200"/>
              </a:spcAft>
              <a:buNone/>
            </a:pPr>
            <a:r>
              <a:t/>
            </a:r>
            <a:endParaRPr sz="2400"/>
          </a:p>
        </p:txBody>
      </p:sp>
      <p:graphicFrame>
        <p:nvGraphicFramePr>
          <p:cNvPr id="113" name="Google Shape;113;p18"/>
          <p:cNvGraphicFramePr/>
          <p:nvPr/>
        </p:nvGraphicFramePr>
        <p:xfrm>
          <a:off x="311700" y="1152488"/>
          <a:ext cx="3000000" cy="3000000"/>
        </p:xfrm>
        <a:graphic>
          <a:graphicData uri="http://schemas.openxmlformats.org/drawingml/2006/table">
            <a:tbl>
              <a:tblPr>
                <a:noFill/>
                <a:tableStyleId>{1584BCA6-3CF6-4D5F-909E-8E701A18C36F}</a:tableStyleId>
              </a:tblPr>
              <a:tblGrid>
                <a:gridCol w="1083375"/>
                <a:gridCol w="1083375"/>
                <a:gridCol w="1083375"/>
                <a:gridCol w="1083375"/>
                <a:gridCol w="1083375"/>
                <a:gridCol w="1083375"/>
              </a:tblGrid>
              <a:tr h="381775">
                <a:tc>
                  <a:txBody>
                    <a:bodyPr/>
                    <a:lstStyle/>
                    <a:p>
                      <a:pPr indent="0" lvl="0" marL="0" rtl="0" algn="l">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Mon</a:t>
                      </a:r>
                      <a:endParaRPr/>
                    </a:p>
                  </a:txBody>
                  <a:tcPr marT="91425" marB="91425" marR="91425" marL="91425"/>
                </a:tc>
                <a:tc>
                  <a:txBody>
                    <a:bodyPr/>
                    <a:lstStyle/>
                    <a:p>
                      <a:pPr indent="0" lvl="0" marL="0" rtl="0" algn="ctr">
                        <a:spcBef>
                          <a:spcPts val="0"/>
                        </a:spcBef>
                        <a:spcAft>
                          <a:spcPts val="0"/>
                        </a:spcAft>
                        <a:buNone/>
                      </a:pPr>
                      <a:r>
                        <a:rPr lang="en"/>
                        <a:t>Tues</a:t>
                      </a:r>
                      <a:endParaRPr/>
                    </a:p>
                  </a:txBody>
                  <a:tcPr marT="91425" marB="91425" marR="91425" marL="91425"/>
                </a:tc>
                <a:tc>
                  <a:txBody>
                    <a:bodyPr/>
                    <a:lstStyle/>
                    <a:p>
                      <a:pPr indent="0" lvl="0" marL="0" rtl="0" algn="ctr">
                        <a:spcBef>
                          <a:spcPts val="0"/>
                        </a:spcBef>
                        <a:spcAft>
                          <a:spcPts val="0"/>
                        </a:spcAft>
                        <a:buNone/>
                      </a:pPr>
                      <a:r>
                        <a:rPr lang="en"/>
                        <a:t>Wed</a:t>
                      </a:r>
                      <a:endParaRPr/>
                    </a:p>
                  </a:txBody>
                  <a:tcPr marT="91425" marB="91425" marR="91425" marL="91425"/>
                </a:tc>
                <a:tc>
                  <a:txBody>
                    <a:bodyPr/>
                    <a:lstStyle/>
                    <a:p>
                      <a:pPr indent="0" lvl="0" marL="0" rtl="0" algn="ctr">
                        <a:spcBef>
                          <a:spcPts val="0"/>
                        </a:spcBef>
                        <a:spcAft>
                          <a:spcPts val="0"/>
                        </a:spcAft>
                        <a:buNone/>
                      </a:pPr>
                      <a:r>
                        <a:rPr lang="en"/>
                        <a:t>Thurs</a:t>
                      </a:r>
                      <a:endParaRPr/>
                    </a:p>
                  </a:txBody>
                  <a:tcPr marT="91425" marB="91425" marR="91425" marL="91425"/>
                </a:tc>
                <a:tc>
                  <a:txBody>
                    <a:bodyPr/>
                    <a:lstStyle/>
                    <a:p>
                      <a:pPr indent="0" lvl="0" marL="0" rtl="0" algn="ctr">
                        <a:spcBef>
                          <a:spcPts val="0"/>
                        </a:spcBef>
                        <a:spcAft>
                          <a:spcPts val="0"/>
                        </a:spcAft>
                        <a:buNone/>
                      </a:pPr>
                      <a:r>
                        <a:rPr lang="en"/>
                        <a:t>Fri</a:t>
                      </a:r>
                      <a:endParaRPr/>
                    </a:p>
                  </a:txBody>
                  <a:tcPr marT="91425" marB="91425" marR="91425" marL="91425"/>
                </a:tc>
              </a:tr>
              <a:tr h="381775">
                <a:tc>
                  <a:txBody>
                    <a:bodyPr/>
                    <a:lstStyle/>
                    <a:p>
                      <a:pPr indent="0" lvl="0" marL="0" rtl="0" algn="ctr">
                        <a:spcBef>
                          <a:spcPts val="0"/>
                        </a:spcBef>
                        <a:spcAft>
                          <a:spcPts val="0"/>
                        </a:spcAft>
                        <a:buNone/>
                      </a:pPr>
                      <a:r>
                        <a:rPr lang="en"/>
                        <a:t>Reg</a:t>
                      </a:r>
                      <a:endParaRPr/>
                    </a:p>
                  </a:txBody>
                  <a:tcPr marT="91425" marB="91425" marR="91425" marL="91425">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solidFill>
                      <a:srgbClr val="D9D9D9"/>
                    </a:solidFill>
                  </a:tcPr>
                </a:tc>
              </a:tr>
              <a:tr h="381775">
                <a:tc>
                  <a:txBody>
                    <a:bodyPr/>
                    <a:lstStyle/>
                    <a:p>
                      <a:pPr indent="0" lvl="0" marL="0" rtl="0" algn="ctr">
                        <a:spcBef>
                          <a:spcPts val="0"/>
                        </a:spcBef>
                        <a:spcAft>
                          <a:spcPts val="0"/>
                        </a:spcAft>
                        <a:buNone/>
                      </a:pPr>
                      <a:r>
                        <a:rPr lang="en"/>
                        <a:t>P1</a:t>
                      </a:r>
                      <a:endParaRPr/>
                    </a:p>
                  </a:txBody>
                  <a:tcPr marT="91425" marB="91425" marR="91425" marL="91425"/>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7Cf</a:t>
                      </a:r>
                      <a:endParaRPr/>
                    </a:p>
                  </a:txBody>
                  <a:tcPr marT="91425" marB="91425" marR="91425" marL="91425">
                    <a:solidFill>
                      <a:srgbClr val="00FFFF"/>
                    </a:solidFill>
                  </a:tcPr>
                </a:tc>
                <a:tc>
                  <a:txBody>
                    <a:bodyPr/>
                    <a:lstStyle/>
                    <a:p>
                      <a:pPr indent="0" lvl="0" marL="0" rtl="0" algn="ctr">
                        <a:spcBef>
                          <a:spcPts val="0"/>
                        </a:spcBef>
                        <a:spcAft>
                          <a:spcPts val="0"/>
                        </a:spcAft>
                        <a:buNone/>
                      </a:pPr>
                      <a:r>
                        <a:rPr lang="en"/>
                        <a:t>9X1</a:t>
                      </a:r>
                      <a:endParaRPr/>
                    </a:p>
                  </a:txBody>
                  <a:tcPr marT="91425" marB="91425" marR="91425" marL="91425">
                    <a:solidFill>
                      <a:srgbClr val="FFFF00"/>
                    </a:solidFill>
                  </a:tcPr>
                </a:tc>
                <a:tc>
                  <a:txBody>
                    <a:bodyPr/>
                    <a:lstStyle/>
                    <a:p>
                      <a:pPr indent="0" lvl="0" marL="0" rtl="0" algn="ctr">
                        <a:spcBef>
                          <a:spcPts val="0"/>
                        </a:spcBef>
                        <a:spcAft>
                          <a:spcPts val="0"/>
                        </a:spcAft>
                        <a:buNone/>
                      </a:pPr>
                      <a:r>
                        <a:rPr lang="en"/>
                        <a:t>8Md</a:t>
                      </a:r>
                      <a:endParaRPr/>
                    </a:p>
                  </a:txBody>
                  <a:tcPr marT="91425" marB="91425" marR="91425" marL="91425">
                    <a:solidFill>
                      <a:srgbClr val="00FF00"/>
                    </a:solidFill>
                  </a:tcPr>
                </a:tc>
                <a:tc>
                  <a:txBody>
                    <a:bodyPr/>
                    <a:lstStyle/>
                    <a:p>
                      <a:pPr indent="0" lvl="0" marL="0" rtl="0" algn="ctr">
                        <a:spcBef>
                          <a:spcPts val="0"/>
                        </a:spcBef>
                        <a:spcAft>
                          <a:spcPts val="0"/>
                        </a:spcAft>
                        <a:buNone/>
                      </a:pPr>
                      <a:r>
                        <a:rPr lang="en"/>
                        <a:t>10 Y3</a:t>
                      </a:r>
                      <a:endParaRPr/>
                    </a:p>
                  </a:txBody>
                  <a:tcPr marT="91425" marB="91425" marR="91425" marL="91425">
                    <a:solidFill>
                      <a:srgbClr val="FF00FF"/>
                    </a:solidFill>
                  </a:tcPr>
                </a:tc>
              </a:tr>
              <a:tr h="381775">
                <a:tc>
                  <a:txBody>
                    <a:bodyPr/>
                    <a:lstStyle/>
                    <a:p>
                      <a:pPr indent="0" lvl="0" marL="0" rtl="0" algn="ctr">
                        <a:spcBef>
                          <a:spcPts val="0"/>
                        </a:spcBef>
                        <a:spcAft>
                          <a:spcPts val="0"/>
                        </a:spcAft>
                        <a:buNone/>
                      </a:pPr>
                      <a:r>
                        <a:rPr lang="en"/>
                        <a:t>P2</a:t>
                      </a:r>
                      <a:endParaRPr/>
                    </a:p>
                  </a:txBody>
                  <a:tcPr marT="91425" marB="91425" marR="91425" marL="91425"/>
                </a:tc>
                <a:tc>
                  <a:txBody>
                    <a:bodyPr/>
                    <a:lstStyle/>
                    <a:p>
                      <a:pPr indent="0" lvl="0" marL="0" rtl="0" algn="ctr">
                        <a:spcBef>
                          <a:spcPts val="0"/>
                        </a:spcBef>
                        <a:spcAft>
                          <a:spcPts val="0"/>
                        </a:spcAft>
                        <a:buNone/>
                      </a:pPr>
                      <a:r>
                        <a:rPr lang="en"/>
                        <a:t>7Cf</a:t>
                      </a:r>
                      <a:endParaRPr/>
                    </a:p>
                  </a:txBody>
                  <a:tcPr marT="91425" marB="91425" marR="91425" marL="91425">
                    <a:solidFill>
                      <a:srgbClr val="00FFFF"/>
                    </a:solidFill>
                  </a:tcPr>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7Hv</a:t>
                      </a:r>
                      <a:endParaRPr/>
                    </a:p>
                  </a:txBody>
                  <a:tcPr marT="91425" marB="91425" marR="91425" marL="91425">
                    <a:solidFill>
                      <a:srgbClr val="00FFFF"/>
                    </a:solidFill>
                  </a:tcPr>
                </a:tc>
                <a:tc>
                  <a:txBody>
                    <a:bodyPr/>
                    <a:lstStyle/>
                    <a:p>
                      <a:pPr indent="0" lvl="0" marL="0" rtl="0" algn="ctr">
                        <a:spcBef>
                          <a:spcPts val="0"/>
                        </a:spcBef>
                        <a:spcAft>
                          <a:spcPts val="0"/>
                        </a:spcAft>
                        <a:buNone/>
                      </a:pPr>
                      <a:r>
                        <a:rPr lang="en"/>
                        <a:t>Yr 12 TT</a:t>
                      </a:r>
                      <a:endParaRPr/>
                    </a:p>
                  </a:txBody>
                  <a:tcPr marT="91425" marB="91425" marR="91425" marL="91425">
                    <a:solidFill>
                      <a:srgbClr val="FF0000"/>
                    </a:solidFill>
                  </a:tcPr>
                </a:tc>
                <a:tc>
                  <a:txBody>
                    <a:bodyPr/>
                    <a:lstStyle/>
                    <a:p>
                      <a:pPr indent="0" lvl="0" marL="0" rtl="0" algn="ctr">
                        <a:spcBef>
                          <a:spcPts val="0"/>
                        </a:spcBef>
                        <a:spcAft>
                          <a:spcPts val="0"/>
                        </a:spcAft>
                        <a:buNone/>
                      </a:pPr>
                      <a:r>
                        <a:rPr lang="en"/>
                        <a:t>8Kl</a:t>
                      </a:r>
                      <a:endParaRPr/>
                    </a:p>
                  </a:txBody>
                  <a:tcPr marT="91425" marB="91425" marR="91425" marL="91425">
                    <a:solidFill>
                      <a:srgbClr val="00FF00"/>
                    </a:solidFill>
                  </a:tcPr>
                </a:tc>
              </a:tr>
              <a:tr h="381775">
                <a:tc>
                  <a:txBody>
                    <a:bodyPr/>
                    <a:lstStyle/>
                    <a:p>
                      <a:pPr indent="0" lvl="0" marL="0" rtl="0" algn="ctr">
                        <a:spcBef>
                          <a:spcPts val="0"/>
                        </a:spcBef>
                        <a:spcAft>
                          <a:spcPts val="0"/>
                        </a:spcAft>
                        <a:buNone/>
                      </a:pPr>
                      <a:r>
                        <a:rPr lang="en"/>
                        <a:t>P3</a:t>
                      </a:r>
                      <a:endParaRPr/>
                    </a:p>
                  </a:txBody>
                  <a:tcPr marT="91425" marB="91425" marR="91425" marL="91425"/>
                </a:tc>
                <a:tc>
                  <a:txBody>
                    <a:bodyPr/>
                    <a:lstStyle/>
                    <a:p>
                      <a:pPr indent="0" lvl="0" marL="0" rtl="0" algn="ctr">
                        <a:spcBef>
                          <a:spcPts val="0"/>
                        </a:spcBef>
                        <a:spcAft>
                          <a:spcPts val="0"/>
                        </a:spcAft>
                        <a:buNone/>
                      </a:pPr>
                      <a:r>
                        <a:rPr lang="en"/>
                        <a:t>8Kl</a:t>
                      </a:r>
                      <a:endParaRPr/>
                    </a:p>
                  </a:txBody>
                  <a:tcPr marT="91425" marB="91425" marR="91425" marL="91425">
                    <a:solidFill>
                      <a:srgbClr val="00FF00"/>
                    </a:solidFill>
                  </a:tcPr>
                </a:tc>
                <a:tc>
                  <a:txBody>
                    <a:bodyPr/>
                    <a:lstStyle/>
                    <a:p>
                      <a:pPr indent="0" lvl="0" marL="0" rtl="0" algn="ctr">
                        <a:spcBef>
                          <a:spcPts val="0"/>
                        </a:spcBef>
                        <a:spcAft>
                          <a:spcPts val="0"/>
                        </a:spcAft>
                        <a:buNone/>
                      </a:pPr>
                      <a:r>
                        <a:rPr lang="en"/>
                        <a:t>9X1</a:t>
                      </a:r>
                      <a:endParaRPr/>
                    </a:p>
                  </a:txBody>
                  <a:tcPr marT="91425" marB="91425" marR="91425" marL="91425">
                    <a:solidFill>
                      <a:srgbClr val="FFFF00"/>
                    </a:solidFill>
                  </a:tcPr>
                </a:tc>
                <a:tc>
                  <a:txBody>
                    <a:bodyPr/>
                    <a:lstStyle/>
                    <a:p>
                      <a:pPr indent="0" lvl="0" marL="0" rtl="0" algn="ctr">
                        <a:spcBef>
                          <a:spcPts val="0"/>
                        </a:spcBef>
                        <a:spcAft>
                          <a:spcPts val="0"/>
                        </a:spcAft>
                        <a:buNone/>
                      </a:pPr>
                      <a:r>
                        <a:t/>
                      </a:r>
                      <a:endParaRPr/>
                    </a:p>
                  </a:txBody>
                  <a:tcPr marT="91425" marB="91425" marR="91425" marL="91425"/>
                </a:tc>
                <a:tc>
                  <a:txBody>
                    <a:bodyPr/>
                    <a:lstStyle/>
                    <a:p>
                      <a:pPr indent="0" lvl="0" marL="0" rtl="0" algn="ctr">
                        <a:spcBef>
                          <a:spcPts val="0"/>
                        </a:spcBef>
                        <a:spcAft>
                          <a:spcPts val="0"/>
                        </a:spcAft>
                        <a:buNone/>
                      </a:pPr>
                      <a:r>
                        <a:rPr lang="en"/>
                        <a:t>7Hv</a:t>
                      </a:r>
                      <a:endParaRPr/>
                    </a:p>
                  </a:txBody>
                  <a:tcPr marT="91425" marB="91425" marR="91425" marL="91425">
                    <a:solidFill>
                      <a:srgbClr val="00FFFF"/>
                    </a:solidFill>
                  </a:tcPr>
                </a:tc>
                <a:tc>
                  <a:txBody>
                    <a:bodyPr/>
                    <a:lstStyle/>
                    <a:p>
                      <a:pPr indent="0" lvl="0" marL="0" rtl="0" algn="ctr">
                        <a:spcBef>
                          <a:spcPts val="0"/>
                        </a:spcBef>
                        <a:spcAft>
                          <a:spcPts val="0"/>
                        </a:spcAft>
                        <a:buNone/>
                      </a:pPr>
                      <a:r>
                        <a:rPr lang="en"/>
                        <a:t>9Z1</a:t>
                      </a:r>
                      <a:endParaRPr/>
                    </a:p>
                  </a:txBody>
                  <a:tcPr marT="91425" marB="91425" marR="91425" marL="91425">
                    <a:solidFill>
                      <a:srgbClr val="FFFF00"/>
                    </a:solidFill>
                  </a:tcPr>
                </a:tc>
              </a:tr>
              <a:tr h="381775">
                <a:tc>
                  <a:txBody>
                    <a:bodyPr/>
                    <a:lstStyle/>
                    <a:p>
                      <a:pPr indent="0" lvl="0" marL="0" rtl="0" algn="ctr">
                        <a:spcBef>
                          <a:spcPts val="0"/>
                        </a:spcBef>
                        <a:spcAft>
                          <a:spcPts val="0"/>
                        </a:spcAft>
                        <a:buNone/>
                      </a:pPr>
                      <a:r>
                        <a:rPr lang="en"/>
                        <a:t>P4</a:t>
                      </a:r>
                      <a:endParaRPr/>
                    </a:p>
                  </a:txBody>
                  <a:tcPr marT="91425" marB="91425" marR="91425" marL="91425"/>
                </a:tc>
                <a:tc>
                  <a:txBody>
                    <a:bodyPr/>
                    <a:lstStyle/>
                    <a:p>
                      <a:pPr indent="0" lvl="0" marL="0" rtl="0" algn="ctr">
                        <a:spcBef>
                          <a:spcPts val="0"/>
                        </a:spcBef>
                        <a:spcAft>
                          <a:spcPts val="0"/>
                        </a:spcAft>
                        <a:buNone/>
                      </a:pPr>
                      <a:r>
                        <a:rPr lang="en"/>
                        <a:t>9Z1</a:t>
                      </a:r>
                      <a:endParaRPr/>
                    </a:p>
                  </a:txBody>
                  <a:tcPr marT="91425" marB="91425" marR="91425" marL="91425">
                    <a:lnB cap="flat" cmpd="sng" w="9525">
                      <a:solidFill>
                        <a:srgbClr val="9E9E9E"/>
                      </a:solidFill>
                      <a:prstDash val="solid"/>
                      <a:round/>
                      <a:headEnd len="sm" w="sm" type="none"/>
                      <a:tailEnd len="sm" w="sm" type="none"/>
                    </a:lnB>
                    <a:solidFill>
                      <a:srgbClr val="FFFF00"/>
                    </a:solidFill>
                  </a:tcPr>
                </a:tc>
                <a:tc>
                  <a:txBody>
                    <a:bodyPr/>
                    <a:lstStyle/>
                    <a:p>
                      <a:pPr indent="0" lvl="0" marL="0" rtl="0" algn="ctr">
                        <a:spcBef>
                          <a:spcPts val="0"/>
                        </a:spcBef>
                        <a:spcAft>
                          <a:spcPts val="0"/>
                        </a:spcAft>
                        <a:buNone/>
                      </a:pPr>
                      <a:r>
                        <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t>10 Y3</a:t>
                      </a:r>
                      <a:endParaRPr/>
                    </a:p>
                  </a:txBody>
                  <a:tcPr marT="91425" marB="91425" marR="91425" marL="91425">
                    <a:lnB cap="flat" cmpd="sng" w="9525">
                      <a:solidFill>
                        <a:srgbClr val="9E9E9E"/>
                      </a:solidFill>
                      <a:prstDash val="solid"/>
                      <a:round/>
                      <a:headEnd len="sm" w="sm" type="none"/>
                      <a:tailEnd len="sm" w="sm" type="none"/>
                    </a:lnB>
                    <a:solidFill>
                      <a:srgbClr val="FF00FF"/>
                    </a:solidFill>
                  </a:tcPr>
                </a:tc>
                <a:tc>
                  <a:txBody>
                    <a:bodyPr/>
                    <a:lstStyle/>
                    <a:p>
                      <a:pPr indent="0" lvl="0" marL="0" rtl="0" algn="ctr">
                        <a:spcBef>
                          <a:spcPts val="0"/>
                        </a:spcBef>
                        <a:spcAft>
                          <a:spcPts val="0"/>
                        </a:spcAft>
                        <a:buNone/>
                      </a:pPr>
                      <a:r>
                        <a:t/>
                      </a:r>
                      <a:endParaRPr/>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rtl="0" algn="ctr">
                        <a:spcBef>
                          <a:spcPts val="0"/>
                        </a:spcBef>
                        <a:spcAft>
                          <a:spcPts val="0"/>
                        </a:spcAft>
                        <a:buNone/>
                      </a:pPr>
                      <a:r>
                        <a:rPr lang="en"/>
                        <a:t>Mentor meet</a:t>
                      </a:r>
                      <a:endParaRPr/>
                    </a:p>
                  </a:txBody>
                  <a:tcPr marT="91425" marB="91425" marR="91425" marL="91425">
                    <a:lnB cap="flat" cmpd="sng" w="9525">
                      <a:solidFill>
                        <a:srgbClr val="9E9E9E"/>
                      </a:solidFill>
                      <a:prstDash val="solid"/>
                      <a:round/>
                      <a:headEnd len="sm" w="sm" type="none"/>
                      <a:tailEnd len="sm" w="sm" type="none"/>
                    </a:lnB>
                    <a:solidFill>
                      <a:srgbClr val="FF9900"/>
                    </a:solidFill>
                  </a:tcPr>
                </a:tc>
              </a:tr>
              <a:tr h="381775">
                <a:tc>
                  <a:txBody>
                    <a:bodyPr/>
                    <a:lstStyle/>
                    <a:p>
                      <a:pPr indent="0" lvl="0" marL="0" rtl="0" algn="ctr">
                        <a:spcBef>
                          <a:spcPts val="0"/>
                        </a:spcBef>
                        <a:spcAft>
                          <a:spcPts val="0"/>
                        </a:spcAft>
                        <a:buNone/>
                      </a:pPr>
                      <a:r>
                        <a:rPr lang="en"/>
                        <a:t>Reg</a:t>
                      </a:r>
                      <a:endParaRPr/>
                    </a:p>
                  </a:txBody>
                  <a:tcPr marT="91425" marB="91425" marR="91425" marL="91425">
                    <a:lnR cap="flat" cmpd="sng" w="9525">
                      <a:solidFill>
                        <a:srgbClr val="9E9E9E"/>
                      </a:solidFill>
                      <a:prstDash val="solid"/>
                      <a:round/>
                      <a:headEnd len="sm" w="sm" type="none"/>
                      <a:tailEnd len="sm" w="sm" type="none"/>
                    </a:lnR>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solidFill>
                      <a:srgbClr val="D9D9D9"/>
                    </a:solidFill>
                  </a:tcPr>
                </a:tc>
                <a:tc>
                  <a:txBody>
                    <a:bodyPr/>
                    <a:lstStyle/>
                    <a:p>
                      <a:pPr indent="0" lvl="0" marL="0" rtl="0" algn="ctr">
                        <a:spcBef>
                          <a:spcPts val="0"/>
                        </a:spcBef>
                        <a:spcAft>
                          <a:spcPts val="0"/>
                        </a:spcAft>
                        <a:buNone/>
                      </a:pPr>
                      <a:r>
                        <a:rPr lang="en"/>
                        <a:t>8Gr</a:t>
                      </a:r>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FF0000"/>
                      </a:solidFill>
                      <a:prstDash val="solid"/>
                      <a:round/>
                      <a:headEnd len="sm" w="sm" type="none"/>
                      <a:tailEnd len="sm" w="sm" type="none"/>
                    </a:lnB>
                    <a:solidFill>
                      <a:srgbClr val="D9D9D9"/>
                    </a:solidFill>
                  </a:tcPr>
                </a:tc>
              </a:tr>
              <a:tr h="587350">
                <a:tc>
                  <a:txBody>
                    <a:bodyPr/>
                    <a:lstStyle/>
                    <a:p>
                      <a:pPr indent="0" lvl="0" marL="0" rtl="0" algn="ctr">
                        <a:spcBef>
                          <a:spcPts val="0"/>
                        </a:spcBef>
                        <a:spcAft>
                          <a:spcPts val="0"/>
                        </a:spcAft>
                        <a:buNone/>
                      </a:pPr>
                      <a:r>
                        <a:rPr lang="en"/>
                        <a:t>P5</a:t>
                      </a:r>
                      <a:endParaRPr/>
                    </a:p>
                  </a:txBody>
                  <a:tcPr marT="91425" marB="91425" marR="91425" marL="91425"/>
                </a:tc>
                <a:tc>
                  <a:txBody>
                    <a:bodyPr/>
                    <a:lstStyle/>
                    <a:p>
                      <a:pPr indent="0" lvl="0" marL="0" rtl="0" algn="ctr">
                        <a:spcBef>
                          <a:spcPts val="0"/>
                        </a:spcBef>
                        <a:spcAft>
                          <a:spcPts val="0"/>
                        </a:spcAft>
                        <a:buNone/>
                      </a:pPr>
                      <a:r>
                        <a:rPr lang="en"/>
                        <a:t>8Md</a:t>
                      </a:r>
                      <a:endParaRPr/>
                    </a:p>
                  </a:txBody>
                  <a:tcPr marT="91425" marB="91425" marR="91425" marL="91425">
                    <a:lnT cap="flat" cmpd="sng" w="9525">
                      <a:solidFill>
                        <a:srgbClr val="9E9E9E"/>
                      </a:solidFill>
                      <a:prstDash val="solid"/>
                      <a:round/>
                      <a:headEnd len="sm" w="sm" type="none"/>
                      <a:tailEnd len="sm" w="sm" type="none"/>
                    </a:lnT>
                    <a:solidFill>
                      <a:srgbClr val="00FF00"/>
                    </a:solidFill>
                  </a:tcPr>
                </a:tc>
                <a:tc>
                  <a:txBody>
                    <a:bodyPr/>
                    <a:lstStyle/>
                    <a:p>
                      <a:pPr indent="0" lvl="0" marL="0" rtl="0" algn="ctr">
                        <a:spcBef>
                          <a:spcPts val="0"/>
                        </a:spcBef>
                        <a:spcAft>
                          <a:spcPts val="0"/>
                        </a:spcAft>
                        <a:buNone/>
                      </a:pPr>
                      <a:r>
                        <a:rPr lang="en"/>
                        <a:t>Yr 12 TT</a:t>
                      </a:r>
                      <a:endParaRPr/>
                    </a:p>
                  </a:txBody>
                  <a:tcPr marT="91425" marB="91425" marR="91425" marL="91425">
                    <a:lnT cap="flat" cmpd="sng" w="9525">
                      <a:solidFill>
                        <a:srgbClr val="9E9E9E"/>
                      </a:solidFill>
                      <a:prstDash val="solid"/>
                      <a:round/>
                      <a:headEnd len="sm" w="sm" type="none"/>
                      <a:tailEnd len="sm" w="sm" type="none"/>
                    </a:lnT>
                    <a:solidFill>
                      <a:srgbClr val="FF0000"/>
                    </a:solidFill>
                  </a:tcPr>
                </a:tc>
                <a:tc>
                  <a:txBody>
                    <a:bodyPr/>
                    <a:lstStyle/>
                    <a:p>
                      <a:pPr indent="0" lvl="0" marL="0" rtl="0" algn="ctr">
                        <a:spcBef>
                          <a:spcPts val="0"/>
                        </a:spcBef>
                        <a:spcAft>
                          <a:spcPts val="0"/>
                        </a:spcAft>
                        <a:buNone/>
                      </a:pPr>
                      <a:r>
                        <a:t/>
                      </a:r>
                      <a:endParaRPr/>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rtl="0" algn="ctr">
                        <a:spcBef>
                          <a:spcPts val="0"/>
                        </a:spcBef>
                        <a:spcAft>
                          <a:spcPts val="0"/>
                        </a:spcAft>
                        <a:buNone/>
                      </a:pPr>
                      <a:r>
                        <a:rPr lang="en"/>
                        <a:t>10Y3</a:t>
                      </a:r>
                      <a:endParaRPr/>
                    </a:p>
                  </a:txBody>
                  <a:tcPr marT="91425" marB="91425" marR="91425" marL="91425">
                    <a:lnR cap="flat" cmpd="sng" w="9525">
                      <a:solidFill>
                        <a:srgbClr val="FF0000"/>
                      </a:solidFill>
                      <a:prstDash val="solid"/>
                      <a:round/>
                      <a:headEnd len="sm" w="sm" type="none"/>
                      <a:tailEnd len="sm" w="sm" type="none"/>
                    </a:lnR>
                    <a:lnT cap="flat" cmpd="sng" w="9525">
                      <a:solidFill>
                        <a:srgbClr val="9E9E9E"/>
                      </a:solidFill>
                      <a:prstDash val="solid"/>
                      <a:round/>
                      <a:headEnd len="sm" w="sm" type="none"/>
                      <a:tailEnd len="sm" w="sm" type="none"/>
                    </a:lnT>
                    <a:solidFill>
                      <a:srgbClr val="FF00FF"/>
                    </a:solidFill>
                  </a:tcPr>
                </a:tc>
                <a:tc>
                  <a:txBody>
                    <a:bodyPr/>
                    <a:lstStyle/>
                    <a:p>
                      <a:pPr indent="0" lvl="0" marL="0" rtl="0" algn="ctr">
                        <a:spcBef>
                          <a:spcPts val="0"/>
                        </a:spcBef>
                        <a:spcAft>
                          <a:spcPts val="0"/>
                        </a:spcAft>
                        <a:buNone/>
                      </a:pPr>
                      <a:r>
                        <a:rPr lang="en"/>
                        <a:t>Yr 10 intervent.</a:t>
                      </a:r>
                      <a:endParaRPr/>
                    </a:p>
                  </a:txBody>
                  <a:tcPr marT="91425" marB="91425" marR="91425" marL="91425">
                    <a:lnL cap="flat" cmpd="sng" w="9525">
                      <a:solidFill>
                        <a:srgbClr val="FF0000"/>
                      </a:solidFill>
                      <a:prstDash val="solid"/>
                      <a:round/>
                      <a:headEnd len="sm" w="sm" type="none"/>
                      <a:tailEnd len="sm" w="sm" type="none"/>
                    </a:lnL>
                    <a:lnR cap="flat" cmpd="sng" w="9525">
                      <a:solidFill>
                        <a:srgbClr val="FF0000"/>
                      </a:solidFill>
                      <a:prstDash val="solid"/>
                      <a:round/>
                      <a:headEnd len="sm" w="sm" type="none"/>
                      <a:tailEnd len="sm" w="sm" type="none"/>
                    </a:lnR>
                    <a:lnT cap="flat" cmpd="sng" w="9525">
                      <a:solidFill>
                        <a:srgbClr val="FF0000"/>
                      </a:solidFill>
                      <a:prstDash val="solid"/>
                      <a:round/>
                      <a:headEnd len="sm" w="sm" type="none"/>
                      <a:tailEnd len="sm" w="sm" type="none"/>
                    </a:lnT>
                    <a:lnB cap="flat" cmpd="sng" w="9525">
                      <a:solidFill>
                        <a:srgbClr val="FF0000"/>
                      </a:solidFill>
                      <a:prstDash val="solid"/>
                      <a:round/>
                      <a:headEnd len="sm" w="sm" type="none"/>
                      <a:tailEnd len="sm" w="sm" type="none"/>
                    </a:lnB>
                    <a:solidFill>
                      <a:srgbClr val="FF0000"/>
                    </a:solidFill>
                  </a:tcPr>
                </a:tc>
              </a:tr>
            </a:tbl>
          </a:graphicData>
        </a:graphic>
      </p:graphicFrame>
      <p:sp>
        <p:nvSpPr>
          <p:cNvPr id="114" name="Google Shape;114;p18"/>
          <p:cNvSpPr/>
          <p:nvPr/>
        </p:nvSpPr>
        <p:spPr>
          <a:xfrm>
            <a:off x="6983450" y="1226625"/>
            <a:ext cx="1848900" cy="3522300"/>
          </a:xfrm>
          <a:prstGeom prst="rect">
            <a:avLst/>
          </a:prstGeom>
          <a:solidFill>
            <a:srgbClr val="FFFFFF"/>
          </a:solidFill>
          <a:ln cap="flat" cmpd="sng" w="9525">
            <a:solidFill>
              <a:schemeClr val="dk2"/>
            </a:solidFill>
            <a:prstDash val="solid"/>
            <a:round/>
            <a:headEnd len="sm" w="sm" type="none"/>
            <a:tailEnd len="sm" w="sm" type="none"/>
          </a:ln>
        </p:spPr>
        <p:txBody>
          <a:bodyPr anchorCtr="0" anchor="t" bIns="91425" lIns="91425" spcFirstLastPara="1" rIns="91425" wrap="square" tIns="91425">
            <a:noAutofit/>
          </a:bodyPr>
          <a:lstStyle/>
          <a:p>
            <a:pPr indent="-165100" lvl="0" marL="114300" rtl="0" algn="l">
              <a:spcBef>
                <a:spcPts val="0"/>
              </a:spcBef>
              <a:spcAft>
                <a:spcPts val="0"/>
              </a:spcAft>
              <a:buSzPts val="1700"/>
              <a:buFont typeface="Calibri"/>
              <a:buChar char="●"/>
            </a:pPr>
            <a:r>
              <a:rPr lang="en" sz="1700">
                <a:latin typeface="Calibri"/>
                <a:ea typeface="Calibri"/>
                <a:cs typeface="Calibri"/>
                <a:sym typeface="Calibri"/>
              </a:rPr>
              <a:t>First lesson with each class is an observation</a:t>
            </a:r>
            <a:endParaRPr sz="1700">
              <a:latin typeface="Calibri"/>
              <a:ea typeface="Calibri"/>
              <a:cs typeface="Calibri"/>
              <a:sym typeface="Calibri"/>
            </a:endParaRPr>
          </a:p>
          <a:p>
            <a:pPr indent="-165100" lvl="0" marL="114300" rtl="0" algn="l">
              <a:spcBef>
                <a:spcPts val="0"/>
              </a:spcBef>
              <a:spcAft>
                <a:spcPts val="0"/>
              </a:spcAft>
              <a:buSzPts val="1700"/>
              <a:buFont typeface="Calibri"/>
              <a:buChar char="●"/>
            </a:pPr>
            <a:r>
              <a:rPr lang="en" sz="1700">
                <a:latin typeface="Calibri"/>
                <a:ea typeface="Calibri"/>
                <a:cs typeface="Calibri"/>
                <a:sym typeface="Calibri"/>
              </a:rPr>
              <a:t>Take over Yr 7,8, 9 </a:t>
            </a:r>
            <a:r>
              <a:rPr lang="en" sz="1700">
                <a:latin typeface="Calibri"/>
                <a:ea typeface="Calibri"/>
                <a:cs typeface="Calibri"/>
                <a:sym typeface="Calibri"/>
              </a:rPr>
              <a:t>before</a:t>
            </a:r>
            <a:r>
              <a:rPr lang="en" sz="1700">
                <a:latin typeface="Calibri"/>
                <a:ea typeface="Calibri"/>
                <a:cs typeface="Calibri"/>
                <a:sym typeface="Calibri"/>
              </a:rPr>
              <a:t> Easter</a:t>
            </a:r>
            <a:endParaRPr sz="1700">
              <a:latin typeface="Calibri"/>
              <a:ea typeface="Calibri"/>
              <a:cs typeface="Calibri"/>
              <a:sym typeface="Calibri"/>
            </a:endParaRPr>
          </a:p>
          <a:p>
            <a:pPr indent="-165100" lvl="0" marL="114300" rtl="0" algn="l">
              <a:spcBef>
                <a:spcPts val="0"/>
              </a:spcBef>
              <a:spcAft>
                <a:spcPts val="0"/>
              </a:spcAft>
              <a:buSzPts val="1700"/>
              <a:buFont typeface="Calibri"/>
              <a:buChar char="●"/>
            </a:pPr>
            <a:r>
              <a:rPr lang="en" sz="1700">
                <a:latin typeface="Calibri"/>
                <a:ea typeface="Calibri"/>
                <a:cs typeface="Calibri"/>
                <a:sym typeface="Calibri"/>
              </a:rPr>
              <a:t>Take over Yr 10 after Easter</a:t>
            </a:r>
            <a:endParaRPr sz="1700">
              <a:latin typeface="Calibri"/>
              <a:ea typeface="Calibri"/>
              <a:cs typeface="Calibri"/>
              <a:sym typeface="Calibri"/>
            </a:endParaRPr>
          </a:p>
          <a:p>
            <a:pPr indent="-165100" lvl="0" marL="114300" rtl="0" algn="l">
              <a:spcBef>
                <a:spcPts val="0"/>
              </a:spcBef>
              <a:spcAft>
                <a:spcPts val="0"/>
              </a:spcAft>
              <a:buSzPts val="1700"/>
              <a:buFont typeface="Calibri"/>
              <a:buChar char="●"/>
            </a:pPr>
            <a:r>
              <a:rPr lang="en" sz="1700">
                <a:latin typeface="Calibri"/>
                <a:ea typeface="Calibri"/>
                <a:cs typeface="Calibri"/>
                <a:sym typeface="Calibri"/>
              </a:rPr>
              <a:t>Occasional solo teaching/ team teaching of Yr 12 </a:t>
            </a:r>
            <a:r>
              <a:rPr lang="en" sz="1700">
                <a:latin typeface="Calibri"/>
                <a:ea typeface="Calibri"/>
                <a:cs typeface="Calibri"/>
                <a:sym typeface="Calibri"/>
              </a:rPr>
              <a:t>before</a:t>
            </a:r>
            <a:r>
              <a:rPr lang="en" sz="1700">
                <a:latin typeface="Calibri"/>
                <a:ea typeface="Calibri"/>
                <a:cs typeface="Calibri"/>
                <a:sym typeface="Calibri"/>
              </a:rPr>
              <a:t> the end of placement </a:t>
            </a:r>
            <a:endParaRPr sz="17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0" st="0"/>
                                            </p:txEl>
                                          </p:spTgt>
                                        </p:tgtEl>
                                        <p:attrNameLst>
                                          <p:attrName>style.visibility</p:attrName>
                                        </p:attrNameLst>
                                      </p:cBhvr>
                                      <p:to>
                                        <p:strVal val="visible"/>
                                      </p:to>
                                    </p:set>
                                    <p:animEffect filter="fade" transition="in">
                                      <p:cBhvr>
                                        <p:cTn dur="1000"/>
                                        <p:tgtEl>
                                          <p:spTgt spid="11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1" st="1"/>
                                            </p:txEl>
                                          </p:spTgt>
                                        </p:tgtEl>
                                        <p:attrNameLst>
                                          <p:attrName>style.visibility</p:attrName>
                                        </p:attrNameLst>
                                      </p:cBhvr>
                                      <p:to>
                                        <p:strVal val="visible"/>
                                      </p:to>
                                    </p:set>
                                    <p:animEffect filter="fade" transition="in">
                                      <p:cBhvr>
                                        <p:cTn dur="1000"/>
                                        <p:tgtEl>
                                          <p:spTgt spid="11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2" st="2"/>
                                            </p:txEl>
                                          </p:spTgt>
                                        </p:tgtEl>
                                        <p:attrNameLst>
                                          <p:attrName>style.visibility</p:attrName>
                                        </p:attrNameLst>
                                      </p:cBhvr>
                                      <p:to>
                                        <p:strVal val="visible"/>
                                      </p:to>
                                    </p:set>
                                    <p:animEffect filter="fade" transition="in">
                                      <p:cBhvr>
                                        <p:cTn dur="1000"/>
                                        <p:tgtEl>
                                          <p:spTgt spid="11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4">
                                            <p:txEl>
                                              <p:pRg end="3" st="3"/>
                                            </p:txEl>
                                          </p:spTgt>
                                        </p:tgtEl>
                                        <p:attrNameLst>
                                          <p:attrName>style.visibility</p:attrName>
                                        </p:attrNameLst>
                                      </p:cBhvr>
                                      <p:to>
                                        <p:strVal val="visible"/>
                                      </p:to>
                                    </p:set>
                                    <p:animEffect filter="fade" transition="in">
                                      <p:cBhvr>
                                        <p:cTn dur="1000"/>
                                        <p:tgtEl>
                                          <p:spTgt spid="114">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19"/>
          <p:cNvSpPr txBox="1"/>
          <p:nvPr>
            <p:ph idx="4294967295" type="title"/>
          </p:nvPr>
        </p:nvSpPr>
        <p:spPr>
          <a:xfrm>
            <a:off x="387900" y="458025"/>
            <a:ext cx="8368200" cy="686100"/>
          </a:xfrm>
          <a:prstGeom prst="rect">
            <a:avLst/>
          </a:prstGeom>
          <a:solidFill>
            <a:srgbClr val="000000"/>
          </a:solidFill>
        </p:spPr>
        <p:txBody>
          <a:bodyPr anchorCtr="0" anchor="t" bIns="91425" lIns="400050" spcFirstLastPara="1" rIns="91425" wrap="square" tIns="91425">
            <a:noAutofit/>
          </a:bodyPr>
          <a:lstStyle/>
          <a:p>
            <a:pPr indent="0" lvl="0" marL="0" rtl="0" algn="l">
              <a:spcBef>
                <a:spcPts val="0"/>
              </a:spcBef>
              <a:spcAft>
                <a:spcPts val="0"/>
              </a:spcAft>
              <a:buNone/>
            </a:pPr>
            <a:r>
              <a:rPr lang="en" sz="3600">
                <a:solidFill>
                  <a:schemeClr val="lt1"/>
                </a:solidFill>
                <a:latin typeface="Calibri"/>
                <a:ea typeface="Calibri"/>
                <a:cs typeface="Calibri"/>
                <a:sym typeface="Calibri"/>
              </a:rPr>
              <a:t>3. Placement 2 Requirements</a:t>
            </a:r>
            <a:endParaRPr sz="3600">
              <a:solidFill>
                <a:srgbClr val="FFFFFF"/>
              </a:solidFill>
              <a:latin typeface="Calibri"/>
              <a:ea typeface="Calibri"/>
              <a:cs typeface="Calibri"/>
              <a:sym typeface="Calibri"/>
            </a:endParaRPr>
          </a:p>
        </p:txBody>
      </p:sp>
      <p:grpSp>
        <p:nvGrpSpPr>
          <p:cNvPr id="120" name="Google Shape;120;p19"/>
          <p:cNvGrpSpPr/>
          <p:nvPr/>
        </p:nvGrpSpPr>
        <p:grpSpPr>
          <a:xfrm>
            <a:off x="431807" y="1342525"/>
            <a:ext cx="4140064" cy="3302700"/>
            <a:chOff x="431825" y="1342525"/>
            <a:chExt cx="2683300" cy="3302700"/>
          </a:xfrm>
        </p:grpSpPr>
        <p:sp>
          <p:nvSpPr>
            <p:cNvPr id="121" name="Google Shape;121;p19"/>
            <p:cNvSpPr/>
            <p:nvPr/>
          </p:nvSpPr>
          <p:spPr>
            <a:xfrm>
              <a:off x="431825" y="1342525"/>
              <a:ext cx="26832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19"/>
            <p:cNvSpPr txBox="1"/>
            <p:nvPr/>
          </p:nvSpPr>
          <p:spPr>
            <a:xfrm>
              <a:off x="431925" y="1342525"/>
              <a:ext cx="26832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3" name="Google Shape;123;p19"/>
          <p:cNvSpPr txBox="1"/>
          <p:nvPr>
            <p:ph idx="4294967295" type="body"/>
          </p:nvPr>
        </p:nvSpPr>
        <p:spPr>
          <a:xfrm>
            <a:off x="489192" y="13377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4</a:t>
            </a:r>
            <a:endParaRPr>
              <a:solidFill>
                <a:schemeClr val="lt1"/>
              </a:solidFill>
            </a:endParaRPr>
          </a:p>
        </p:txBody>
      </p:sp>
      <p:cxnSp>
        <p:nvCxnSpPr>
          <p:cNvPr id="124" name="Google Shape;124;p19"/>
          <p:cNvCxnSpPr/>
          <p:nvPr/>
        </p:nvCxnSpPr>
        <p:spPr>
          <a:xfrm>
            <a:off x="857675" y="1514725"/>
            <a:ext cx="0" cy="478800"/>
          </a:xfrm>
          <a:prstGeom prst="straightConnector1">
            <a:avLst/>
          </a:prstGeom>
          <a:noFill/>
          <a:ln cap="flat" cmpd="sng" w="9525">
            <a:solidFill>
              <a:schemeClr val="lt1"/>
            </a:solidFill>
            <a:prstDash val="solid"/>
            <a:round/>
            <a:headEnd len="sm" w="sm" type="none"/>
            <a:tailEnd len="sm" w="sm" type="none"/>
          </a:ln>
        </p:spPr>
      </p:cxnSp>
      <p:sp>
        <p:nvSpPr>
          <p:cNvPr id="125" name="Google Shape;125;p19"/>
          <p:cNvSpPr txBox="1"/>
          <p:nvPr>
            <p:ph idx="4294967295" type="body"/>
          </p:nvPr>
        </p:nvSpPr>
        <p:spPr>
          <a:xfrm>
            <a:off x="933875" y="1337725"/>
            <a:ext cx="36381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lt1"/>
                </a:solidFill>
              </a:rPr>
              <a:t>Learning Plans and Post Lesson Reflection</a:t>
            </a:r>
            <a:r>
              <a:rPr lang="en">
                <a:solidFill>
                  <a:schemeClr val="lt1"/>
                </a:solidFill>
              </a:rPr>
              <a:t> </a:t>
            </a:r>
            <a:endParaRPr>
              <a:solidFill>
                <a:schemeClr val="lt1"/>
              </a:solidFill>
            </a:endParaRPr>
          </a:p>
        </p:txBody>
      </p:sp>
      <p:sp>
        <p:nvSpPr>
          <p:cNvPr id="126" name="Google Shape;126;p19"/>
          <p:cNvSpPr txBox="1"/>
          <p:nvPr>
            <p:ph idx="4294967295" type="body"/>
          </p:nvPr>
        </p:nvSpPr>
        <p:spPr>
          <a:xfrm>
            <a:off x="508125" y="2165725"/>
            <a:ext cx="4063800" cy="2479500"/>
          </a:xfrm>
          <a:prstGeom prst="rect">
            <a:avLst/>
          </a:prstGeom>
        </p:spPr>
        <p:txBody>
          <a:bodyPr anchorCtr="0" anchor="t" bIns="91425" lIns="342900" spcFirstLastPara="1" rIns="91425" wrap="square" tIns="91425">
            <a:noAutofit/>
          </a:bodyPr>
          <a:lstStyle/>
          <a:p>
            <a:pPr indent="-200025" lvl="0" marL="0" rtl="0" algn="l">
              <a:spcBef>
                <a:spcPts val="0"/>
              </a:spcBef>
              <a:spcAft>
                <a:spcPts val="0"/>
              </a:spcAft>
              <a:buClr>
                <a:srgbClr val="000000"/>
              </a:buClr>
              <a:buSzPts val="1350"/>
              <a:buChar char="●"/>
            </a:pPr>
            <a:r>
              <a:rPr lang="en" sz="1350">
                <a:solidFill>
                  <a:srgbClr val="000000"/>
                </a:solidFill>
              </a:rPr>
              <a:t>Trainees must use the University of York templates provided until you are secure with the planning process</a:t>
            </a:r>
            <a:endParaRPr sz="1350">
              <a:solidFill>
                <a:srgbClr val="000000"/>
              </a:solidFill>
            </a:endParaRPr>
          </a:p>
          <a:p>
            <a:pPr indent="-200025" lvl="0" marL="0" rtl="0" algn="l">
              <a:spcBef>
                <a:spcPts val="0"/>
              </a:spcBef>
              <a:spcAft>
                <a:spcPts val="0"/>
              </a:spcAft>
              <a:buClr>
                <a:srgbClr val="000000"/>
              </a:buClr>
              <a:buSzPts val="1350"/>
              <a:buChar char="●"/>
            </a:pPr>
            <a:r>
              <a:rPr lang="en" sz="1350">
                <a:solidFill>
                  <a:srgbClr val="000000"/>
                </a:solidFill>
              </a:rPr>
              <a:t>Learning plans and resources submitted for every lesson to host teacher, 48 hours in advance of the lesson </a:t>
            </a:r>
            <a:endParaRPr sz="1350">
              <a:solidFill>
                <a:srgbClr val="000000"/>
              </a:solidFill>
            </a:endParaRPr>
          </a:p>
          <a:p>
            <a:pPr indent="-200025" lvl="0" marL="0" rtl="0" algn="l">
              <a:spcBef>
                <a:spcPts val="0"/>
              </a:spcBef>
              <a:spcAft>
                <a:spcPts val="0"/>
              </a:spcAft>
              <a:buClr>
                <a:srgbClr val="000000"/>
              </a:buClr>
              <a:buSzPts val="1350"/>
              <a:buChar char="●"/>
            </a:pPr>
            <a:r>
              <a:rPr lang="en" sz="1350">
                <a:solidFill>
                  <a:srgbClr val="000000"/>
                </a:solidFill>
              </a:rPr>
              <a:t>A post lesson brief reflection/ evaluation needs to be completed by the trainee for every lesson taught, with a detailed evaluation once a week</a:t>
            </a:r>
            <a:endParaRPr sz="1350">
              <a:solidFill>
                <a:srgbClr val="000000"/>
              </a:solidFill>
            </a:endParaRPr>
          </a:p>
        </p:txBody>
      </p:sp>
      <p:grpSp>
        <p:nvGrpSpPr>
          <p:cNvPr id="127" name="Google Shape;127;p19"/>
          <p:cNvGrpSpPr/>
          <p:nvPr/>
        </p:nvGrpSpPr>
        <p:grpSpPr>
          <a:xfrm>
            <a:off x="4648110" y="1342525"/>
            <a:ext cx="4107872" cy="3302700"/>
            <a:chOff x="3221800" y="1342525"/>
            <a:chExt cx="2673004" cy="3302700"/>
          </a:xfrm>
        </p:grpSpPr>
        <p:sp>
          <p:nvSpPr>
            <p:cNvPr id="128" name="Google Shape;128;p19"/>
            <p:cNvSpPr/>
            <p:nvPr/>
          </p:nvSpPr>
          <p:spPr>
            <a:xfrm>
              <a:off x="3221803" y="1342525"/>
              <a:ext cx="2673000" cy="3302700"/>
            </a:xfrm>
            <a:prstGeom prst="rect">
              <a:avLst/>
            </a:prstGeom>
            <a:no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19"/>
            <p:cNvSpPr txBox="1"/>
            <p:nvPr/>
          </p:nvSpPr>
          <p:spPr>
            <a:xfrm>
              <a:off x="3221800" y="1342525"/>
              <a:ext cx="2673000" cy="8232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0" name="Google Shape;130;p19"/>
          <p:cNvSpPr txBox="1"/>
          <p:nvPr>
            <p:ph idx="4294967295" type="body"/>
          </p:nvPr>
        </p:nvSpPr>
        <p:spPr>
          <a:xfrm>
            <a:off x="4648200" y="2160925"/>
            <a:ext cx="4107900" cy="2376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rgbClr val="000000"/>
                </a:solidFill>
              </a:rPr>
              <a:t>Each week the trainee must upload the following into their PebblePad portfolio:</a:t>
            </a:r>
            <a:endParaRPr sz="1400">
              <a:solidFill>
                <a:srgbClr val="000000"/>
              </a:solidFill>
            </a:endParaRPr>
          </a:p>
          <a:p>
            <a:pPr indent="-203200" lvl="0" marL="171450" rtl="0" algn="l">
              <a:spcBef>
                <a:spcPts val="0"/>
              </a:spcBef>
              <a:spcAft>
                <a:spcPts val="0"/>
              </a:spcAft>
              <a:buSzPts val="1400"/>
              <a:buChar char="●"/>
            </a:pPr>
            <a:r>
              <a:rPr lang="en" sz="1400">
                <a:solidFill>
                  <a:srgbClr val="000000"/>
                </a:solidFill>
              </a:rPr>
              <a:t>1 formal lesson observation form</a:t>
            </a:r>
            <a:endParaRPr sz="1400">
              <a:solidFill>
                <a:srgbClr val="000000"/>
              </a:solidFill>
            </a:endParaRPr>
          </a:p>
          <a:p>
            <a:pPr indent="-203200" lvl="0" marL="171450" rtl="0" algn="l">
              <a:spcBef>
                <a:spcPts val="0"/>
              </a:spcBef>
              <a:spcAft>
                <a:spcPts val="0"/>
              </a:spcAft>
              <a:buClr>
                <a:srgbClr val="000000"/>
              </a:buClr>
              <a:buSzPts val="1400"/>
              <a:buChar char="●"/>
            </a:pPr>
            <a:r>
              <a:rPr lang="en" sz="1400">
                <a:solidFill>
                  <a:srgbClr val="000000"/>
                </a:solidFill>
              </a:rPr>
              <a:t>1 full learning plan and resources for the observed lesson</a:t>
            </a:r>
            <a:endParaRPr sz="1400">
              <a:solidFill>
                <a:srgbClr val="000000"/>
              </a:solidFill>
            </a:endParaRPr>
          </a:p>
          <a:p>
            <a:pPr indent="-203200" lvl="0" marL="171450" rtl="0" algn="l">
              <a:spcBef>
                <a:spcPts val="0"/>
              </a:spcBef>
              <a:spcAft>
                <a:spcPts val="0"/>
              </a:spcAft>
              <a:buClr>
                <a:srgbClr val="000000"/>
              </a:buClr>
              <a:buSzPts val="1400"/>
              <a:buChar char="●"/>
            </a:pPr>
            <a:r>
              <a:rPr lang="en" sz="1400">
                <a:solidFill>
                  <a:srgbClr val="000000"/>
                </a:solidFill>
              </a:rPr>
              <a:t>1 full lesson evaluation for the observed lesson</a:t>
            </a:r>
            <a:endParaRPr sz="1400">
              <a:solidFill>
                <a:srgbClr val="000000"/>
              </a:solidFill>
            </a:endParaRPr>
          </a:p>
          <a:p>
            <a:pPr indent="-203200" lvl="0" marL="171450" rtl="0" algn="l">
              <a:spcBef>
                <a:spcPts val="0"/>
              </a:spcBef>
              <a:spcAft>
                <a:spcPts val="0"/>
              </a:spcAft>
              <a:buClr>
                <a:srgbClr val="000000"/>
              </a:buClr>
              <a:buSzPts val="1400"/>
              <a:buChar char="●"/>
            </a:pPr>
            <a:r>
              <a:rPr lang="en" sz="1400">
                <a:solidFill>
                  <a:srgbClr val="000000"/>
                </a:solidFill>
              </a:rPr>
              <a:t>1 mentor meeting record</a:t>
            </a:r>
            <a:endParaRPr sz="1400">
              <a:solidFill>
                <a:srgbClr val="000000"/>
              </a:solidFill>
            </a:endParaRPr>
          </a:p>
          <a:p>
            <a:pPr indent="-203200" lvl="0" marL="171450" rtl="0" algn="l">
              <a:spcBef>
                <a:spcPts val="0"/>
              </a:spcBef>
              <a:spcAft>
                <a:spcPts val="0"/>
              </a:spcAft>
              <a:buClr>
                <a:srgbClr val="000000"/>
              </a:buClr>
              <a:buSzPts val="1400"/>
              <a:buChar char="●"/>
            </a:pPr>
            <a:r>
              <a:rPr lang="en" sz="1400">
                <a:solidFill>
                  <a:srgbClr val="000000"/>
                </a:solidFill>
              </a:rPr>
              <a:t>Trainees should also record any WSI or CA training that they have in school. </a:t>
            </a:r>
            <a:endParaRPr sz="1400">
              <a:solidFill>
                <a:srgbClr val="000000"/>
              </a:solidFill>
            </a:endParaRPr>
          </a:p>
        </p:txBody>
      </p:sp>
      <p:cxnSp>
        <p:nvCxnSpPr>
          <p:cNvPr id="131" name="Google Shape;131;p19"/>
          <p:cNvCxnSpPr/>
          <p:nvPr/>
        </p:nvCxnSpPr>
        <p:spPr>
          <a:xfrm>
            <a:off x="5133125" y="1570500"/>
            <a:ext cx="0" cy="478800"/>
          </a:xfrm>
          <a:prstGeom prst="straightConnector1">
            <a:avLst/>
          </a:prstGeom>
          <a:noFill/>
          <a:ln cap="flat" cmpd="sng" w="9525">
            <a:solidFill>
              <a:schemeClr val="lt1"/>
            </a:solidFill>
            <a:prstDash val="solid"/>
            <a:round/>
            <a:headEnd len="sm" w="sm" type="none"/>
            <a:tailEnd len="sm" w="sm" type="none"/>
          </a:ln>
        </p:spPr>
      </p:cxnSp>
      <p:sp>
        <p:nvSpPr>
          <p:cNvPr id="132" name="Google Shape;132;p19"/>
          <p:cNvSpPr txBox="1"/>
          <p:nvPr>
            <p:ph idx="4294967295" type="body"/>
          </p:nvPr>
        </p:nvSpPr>
        <p:spPr>
          <a:xfrm>
            <a:off x="5221875" y="1342525"/>
            <a:ext cx="2101800" cy="823200"/>
          </a:xfrm>
          <a:prstGeom prst="rect">
            <a:avLst/>
          </a:prstGeom>
        </p:spPr>
        <p:txBody>
          <a:bodyPr anchorCtr="0" anchor="ctr" bIns="91425" lIns="91425" spcFirstLastPara="1" rIns="91425" wrap="square" tIns="91425">
            <a:normAutofit/>
          </a:bodyPr>
          <a:lstStyle/>
          <a:p>
            <a:pPr indent="0" lvl="0" marL="0" rtl="0" algn="l">
              <a:lnSpc>
                <a:spcPct val="100000"/>
              </a:lnSpc>
              <a:spcBef>
                <a:spcPts val="0"/>
              </a:spcBef>
              <a:spcAft>
                <a:spcPts val="0"/>
              </a:spcAft>
              <a:buNone/>
            </a:pPr>
            <a:r>
              <a:rPr lang="en">
                <a:solidFill>
                  <a:schemeClr val="lt1"/>
                </a:solidFill>
              </a:rPr>
              <a:t>PebblePad</a:t>
            </a:r>
            <a:r>
              <a:rPr lang="en">
                <a:solidFill>
                  <a:schemeClr val="lt1"/>
                </a:solidFill>
              </a:rPr>
              <a:t> </a:t>
            </a:r>
            <a:endParaRPr>
              <a:solidFill>
                <a:schemeClr val="lt1"/>
              </a:solidFill>
            </a:endParaRPr>
          </a:p>
        </p:txBody>
      </p:sp>
      <p:sp>
        <p:nvSpPr>
          <p:cNvPr id="133" name="Google Shape;133;p19"/>
          <p:cNvSpPr txBox="1"/>
          <p:nvPr>
            <p:ph idx="4294967295" type="body"/>
          </p:nvPr>
        </p:nvSpPr>
        <p:spPr>
          <a:xfrm>
            <a:off x="4783617" y="1342525"/>
            <a:ext cx="349500" cy="8232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en">
                <a:solidFill>
                  <a:schemeClr val="lt1"/>
                </a:solidFill>
              </a:rPr>
              <a:t>5</a:t>
            </a:r>
            <a:endParaRPr>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0" st="0"/>
                                            </p:txEl>
                                          </p:spTgt>
                                        </p:tgtEl>
                                        <p:attrNameLst>
                                          <p:attrName>style.visibility</p:attrName>
                                        </p:attrNameLst>
                                      </p:cBhvr>
                                      <p:to>
                                        <p:strVal val="visible"/>
                                      </p:to>
                                    </p:set>
                                    <p:animEffect filter="fade" transition="in">
                                      <p:cBhvr>
                                        <p:cTn dur="1000"/>
                                        <p:tgtEl>
                                          <p:spTgt spid="1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1" st="1"/>
                                            </p:txEl>
                                          </p:spTgt>
                                        </p:tgtEl>
                                        <p:attrNameLst>
                                          <p:attrName>style.visibility</p:attrName>
                                        </p:attrNameLst>
                                      </p:cBhvr>
                                      <p:to>
                                        <p:strVal val="visible"/>
                                      </p:to>
                                    </p:set>
                                    <p:animEffect filter="fade" transition="in">
                                      <p:cBhvr>
                                        <p:cTn dur="1000"/>
                                        <p:tgtEl>
                                          <p:spTgt spid="1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xEl>
                                              <p:pRg end="2" st="2"/>
                                            </p:txEl>
                                          </p:spTgt>
                                        </p:tgtEl>
                                        <p:attrNameLst>
                                          <p:attrName>style.visibility</p:attrName>
                                        </p:attrNameLst>
                                      </p:cBhvr>
                                      <p:to>
                                        <p:strVal val="visible"/>
                                      </p:to>
                                    </p:set>
                                    <p:animEffect filter="fade" transition="in">
                                      <p:cBhvr>
                                        <p:cTn dur="1000"/>
                                        <p:tgtEl>
                                          <p:spTgt spid="1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0" st="0"/>
                                            </p:txEl>
                                          </p:spTgt>
                                        </p:tgtEl>
                                        <p:attrNameLst>
                                          <p:attrName>style.visibility</p:attrName>
                                        </p:attrNameLst>
                                      </p:cBhvr>
                                      <p:to>
                                        <p:strVal val="visible"/>
                                      </p:to>
                                    </p:set>
                                    <p:animEffect filter="fade" transition="in">
                                      <p:cBhvr>
                                        <p:cTn dur="1000"/>
                                        <p:tgtEl>
                                          <p:spTgt spid="13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1" st="1"/>
                                            </p:txEl>
                                          </p:spTgt>
                                        </p:tgtEl>
                                        <p:attrNameLst>
                                          <p:attrName>style.visibility</p:attrName>
                                        </p:attrNameLst>
                                      </p:cBhvr>
                                      <p:to>
                                        <p:strVal val="visible"/>
                                      </p:to>
                                    </p:set>
                                    <p:animEffect filter="fade" transition="in">
                                      <p:cBhvr>
                                        <p:cTn dur="1000"/>
                                        <p:tgtEl>
                                          <p:spTgt spid="13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2" st="2"/>
                                            </p:txEl>
                                          </p:spTgt>
                                        </p:tgtEl>
                                        <p:attrNameLst>
                                          <p:attrName>style.visibility</p:attrName>
                                        </p:attrNameLst>
                                      </p:cBhvr>
                                      <p:to>
                                        <p:strVal val="visible"/>
                                      </p:to>
                                    </p:set>
                                    <p:animEffect filter="fade" transition="in">
                                      <p:cBhvr>
                                        <p:cTn dur="1000"/>
                                        <p:tgtEl>
                                          <p:spTgt spid="13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3" st="3"/>
                                            </p:txEl>
                                          </p:spTgt>
                                        </p:tgtEl>
                                        <p:attrNameLst>
                                          <p:attrName>style.visibility</p:attrName>
                                        </p:attrNameLst>
                                      </p:cBhvr>
                                      <p:to>
                                        <p:strVal val="visible"/>
                                      </p:to>
                                    </p:set>
                                    <p:animEffect filter="fade" transition="in">
                                      <p:cBhvr>
                                        <p:cTn dur="1000"/>
                                        <p:tgtEl>
                                          <p:spTgt spid="13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4" st="4"/>
                                            </p:txEl>
                                          </p:spTgt>
                                        </p:tgtEl>
                                        <p:attrNameLst>
                                          <p:attrName>style.visibility</p:attrName>
                                        </p:attrNameLst>
                                      </p:cBhvr>
                                      <p:to>
                                        <p:strVal val="visible"/>
                                      </p:to>
                                    </p:set>
                                    <p:animEffect filter="fade" transition="in">
                                      <p:cBhvr>
                                        <p:cTn dur="1000"/>
                                        <p:tgtEl>
                                          <p:spTgt spid="13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xEl>
                                              <p:pRg end="5" st="5"/>
                                            </p:txEl>
                                          </p:spTgt>
                                        </p:tgtEl>
                                        <p:attrNameLst>
                                          <p:attrName>style.visibility</p:attrName>
                                        </p:attrNameLst>
                                      </p:cBhvr>
                                      <p:to>
                                        <p:strVal val="visible"/>
                                      </p:to>
                                    </p:set>
                                    <p:animEffect filter="fade" transition="in">
                                      <p:cBhvr>
                                        <p:cTn dur="1000"/>
                                        <p:tgtEl>
                                          <p:spTgt spid="130">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457200" rtl="0" algn="l">
              <a:spcBef>
                <a:spcPts val="0"/>
              </a:spcBef>
              <a:spcAft>
                <a:spcPts val="1200"/>
              </a:spcAft>
              <a:buNone/>
            </a:pPr>
            <a:r>
              <a:t/>
            </a:r>
            <a:endParaRPr sz="2400">
              <a:solidFill>
                <a:srgbClr val="000000"/>
              </a:solidFill>
              <a:latin typeface="Calibri"/>
              <a:ea typeface="Calibri"/>
              <a:cs typeface="Calibri"/>
              <a:sym typeface="Calibri"/>
            </a:endParaRPr>
          </a:p>
        </p:txBody>
      </p:sp>
      <p:pic>
        <p:nvPicPr>
          <p:cNvPr id="139" name="Google Shape;139;p20"/>
          <p:cNvPicPr preferRelativeResize="0"/>
          <p:nvPr/>
        </p:nvPicPr>
        <p:blipFill rotWithShape="1">
          <a:blip r:embed="rId3">
            <a:alphaModFix/>
          </a:blip>
          <a:srcRect b="5705" l="0" r="11723" t="13590"/>
          <a:stretch/>
        </p:blipFill>
        <p:spPr>
          <a:xfrm>
            <a:off x="100825" y="168375"/>
            <a:ext cx="8974848" cy="4614975"/>
          </a:xfrm>
          <a:prstGeom prst="rect">
            <a:avLst/>
          </a:prstGeom>
          <a:noFill/>
          <a:ln>
            <a:noFill/>
          </a:ln>
        </p:spPr>
      </p:pic>
      <p:sp>
        <p:nvSpPr>
          <p:cNvPr id="140" name="Google Shape;140;p20"/>
          <p:cNvSpPr/>
          <p:nvPr/>
        </p:nvSpPr>
        <p:spPr>
          <a:xfrm>
            <a:off x="5736800" y="284400"/>
            <a:ext cx="1224600" cy="3351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0"/>
          <p:cNvSpPr/>
          <p:nvPr/>
        </p:nvSpPr>
        <p:spPr>
          <a:xfrm>
            <a:off x="5736800" y="3659550"/>
            <a:ext cx="1224600" cy="335100"/>
          </a:xfrm>
          <a:prstGeom prst="roundRect">
            <a:avLst>
              <a:gd fmla="val 16667" name="adj"/>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8">
                                            <p:txEl>
                                              <p:pRg end="0" st="0"/>
                                            </p:txEl>
                                          </p:spTgt>
                                        </p:tgtEl>
                                        <p:attrNameLst>
                                          <p:attrName>style.visibility</p:attrName>
                                        </p:attrNameLst>
                                      </p:cBhvr>
                                      <p:to>
                                        <p:strVal val="visible"/>
                                      </p:to>
                                    </p:set>
                                    <p:animEffect filter="fade" transition="in">
                                      <p:cBhvr>
                                        <p:cTn dur="1000"/>
                                        <p:tgtEl>
                                          <p:spTgt spid="138">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311700" y="181200"/>
            <a:ext cx="8520600" cy="836400"/>
          </a:xfrm>
          <a:prstGeom prst="rect">
            <a:avLst/>
          </a:prstGeom>
          <a:solidFill>
            <a:srgbClr val="000000"/>
          </a:solidFill>
        </p:spPr>
        <p:txBody>
          <a:bodyPr anchorCtr="0" anchor="t" bIns="91425" lIns="91425" spcFirstLastPara="1" rIns="91425" wrap="square" tIns="91425">
            <a:normAutofit fontScale="90000"/>
          </a:bodyPr>
          <a:lstStyle/>
          <a:p>
            <a:pPr indent="0" lvl="0" marL="0" rtl="0" algn="ctr">
              <a:spcBef>
                <a:spcPts val="0"/>
              </a:spcBef>
              <a:spcAft>
                <a:spcPts val="0"/>
              </a:spcAft>
              <a:buNone/>
            </a:pPr>
            <a:r>
              <a:rPr b="1" lang="en" sz="3200">
                <a:solidFill>
                  <a:srgbClr val="FFFFFF"/>
                </a:solidFill>
                <a:latin typeface="Calibri"/>
                <a:ea typeface="Calibri"/>
                <a:cs typeface="Calibri"/>
                <a:sym typeface="Calibri"/>
              </a:rPr>
              <a:t>Any questions regarding placement 2 </a:t>
            </a:r>
            <a:r>
              <a:rPr b="1" lang="en" sz="3200">
                <a:solidFill>
                  <a:srgbClr val="FFFFFF"/>
                </a:solidFill>
                <a:latin typeface="Calibri"/>
                <a:ea typeface="Calibri"/>
                <a:cs typeface="Calibri"/>
                <a:sym typeface="Calibri"/>
              </a:rPr>
              <a:t>requirements</a:t>
            </a:r>
            <a:r>
              <a:rPr b="1" lang="en" sz="3200">
                <a:solidFill>
                  <a:srgbClr val="FFFFFF"/>
                </a:solidFill>
                <a:latin typeface="Calibri"/>
                <a:ea typeface="Calibri"/>
                <a:cs typeface="Calibri"/>
                <a:sym typeface="Calibri"/>
              </a:rPr>
              <a:t>?</a:t>
            </a:r>
            <a:endParaRPr b="1" sz="3200">
              <a:solidFill>
                <a:srgbClr val="FFFFFF"/>
              </a:solidFill>
              <a:latin typeface="Calibri"/>
              <a:ea typeface="Calibri"/>
              <a:cs typeface="Calibri"/>
              <a:sym typeface="Calibri"/>
            </a:endParaRPr>
          </a:p>
        </p:txBody>
      </p:sp>
      <p:sp>
        <p:nvSpPr>
          <p:cNvPr id="147" name="Google Shape;14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descr="Icon, Head, Profile, Question Mark, Question, Internet" id="148" name="Google Shape;148;p21"/>
          <p:cNvPicPr preferRelativeResize="0"/>
          <p:nvPr/>
        </p:nvPicPr>
        <p:blipFill rotWithShape="1">
          <a:blip r:embed="rId3">
            <a:alphaModFix/>
          </a:blip>
          <a:srcRect b="0" l="0" r="0" t="0"/>
          <a:stretch/>
        </p:blipFill>
        <p:spPr>
          <a:xfrm>
            <a:off x="3133875" y="1309679"/>
            <a:ext cx="3153699" cy="3101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53" name="Shape 153"/>
        <p:cNvGrpSpPr/>
        <p:nvPr/>
      </p:nvGrpSpPr>
      <p:grpSpPr>
        <a:xfrm>
          <a:off x="0" y="0"/>
          <a:ext cx="0" cy="0"/>
          <a:chOff x="0" y="0"/>
          <a:chExt cx="0" cy="0"/>
        </a:xfrm>
      </p:grpSpPr>
      <p:sp>
        <p:nvSpPr>
          <p:cNvPr id="154" name="Google Shape;154;p22"/>
          <p:cNvSpPr txBox="1"/>
          <p:nvPr>
            <p:ph type="title"/>
          </p:nvPr>
        </p:nvSpPr>
        <p:spPr>
          <a:xfrm>
            <a:off x="0" y="0"/>
            <a:ext cx="9144000" cy="994200"/>
          </a:xfrm>
          <a:prstGeom prst="rect">
            <a:avLst/>
          </a:prstGeom>
          <a:solidFill>
            <a:schemeClr val="dk1"/>
          </a:solidFill>
          <a:ln cap="flat" cmpd="sng" w="9525">
            <a:solidFill>
              <a:srgbClr val="002060"/>
            </a:solidFill>
            <a:prstDash val="solid"/>
            <a:round/>
            <a:headEnd len="sm" w="sm" type="none"/>
            <a:tailEnd len="sm" w="sm" type="none"/>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SzPts val="1400"/>
              <a:buNone/>
            </a:pPr>
            <a:r>
              <a:rPr lang="en" sz="3000">
                <a:solidFill>
                  <a:schemeClr val="lt1"/>
                </a:solidFill>
                <a:latin typeface="Calibri"/>
                <a:ea typeface="Calibri"/>
                <a:cs typeface="Calibri"/>
                <a:sym typeface="Calibri"/>
              </a:rPr>
              <a:t>4. </a:t>
            </a:r>
            <a:r>
              <a:rPr lang="en" sz="3000">
                <a:solidFill>
                  <a:schemeClr val="lt1"/>
                </a:solidFill>
                <a:latin typeface="Calibri"/>
                <a:ea typeface="Calibri"/>
                <a:cs typeface="Calibri"/>
                <a:sym typeface="Calibri"/>
              </a:rPr>
              <a:t>UoY Geography PGCE Curriculum Overview</a:t>
            </a:r>
            <a:endParaRPr sz="3500">
              <a:solidFill>
                <a:schemeClr val="lt1"/>
              </a:solidFill>
              <a:latin typeface="Calibri"/>
              <a:ea typeface="Calibri"/>
              <a:cs typeface="Calibri"/>
              <a:sym typeface="Calibri"/>
            </a:endParaRPr>
          </a:p>
        </p:txBody>
      </p:sp>
      <p:sp>
        <p:nvSpPr>
          <p:cNvPr id="155" name="Google Shape;155;p22"/>
          <p:cNvSpPr/>
          <p:nvPr/>
        </p:nvSpPr>
        <p:spPr>
          <a:xfrm>
            <a:off x="1428450" y="1096875"/>
            <a:ext cx="3910800" cy="526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Induction Phase:</a:t>
            </a:r>
            <a:r>
              <a:rPr b="0" i="0" lang="en" sz="1400" u="none" cap="none" strike="noStrike">
                <a:solidFill>
                  <a:srgbClr val="000000"/>
                </a:solidFill>
                <a:latin typeface="Calibri"/>
                <a:ea typeface="Calibri"/>
                <a:cs typeface="Calibri"/>
                <a:sym typeface="Calibri"/>
              </a:rPr>
              <a:t> 3 days a week at university/ SD hub and 2 days a week in placement 1 school </a:t>
            </a:r>
            <a:endParaRPr b="0" i="0" sz="1100" u="none" cap="none" strike="noStrike">
              <a:solidFill>
                <a:srgbClr val="000000"/>
              </a:solidFill>
              <a:latin typeface="Arial"/>
              <a:ea typeface="Arial"/>
              <a:cs typeface="Arial"/>
              <a:sym typeface="Arial"/>
            </a:endParaRPr>
          </a:p>
        </p:txBody>
      </p:sp>
      <p:sp>
        <p:nvSpPr>
          <p:cNvPr id="156" name="Google Shape;156;p22"/>
          <p:cNvSpPr/>
          <p:nvPr/>
        </p:nvSpPr>
        <p:spPr>
          <a:xfrm>
            <a:off x="146850" y="1096875"/>
            <a:ext cx="1195500" cy="1545300"/>
          </a:xfrm>
          <a:prstGeom prst="roundRect">
            <a:avLst>
              <a:gd fmla="val 16667" name="adj"/>
            </a:avLst>
          </a:prstGeom>
          <a:solidFill>
            <a:srgbClr val="F4CCCC"/>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alibri"/>
                <a:ea typeface="Calibri"/>
                <a:cs typeface="Calibri"/>
                <a:sym typeface="Calibri"/>
              </a:rPr>
              <a:t>Sept - Dec</a:t>
            </a:r>
            <a:endParaRPr b="1" i="0" sz="1600" u="none" cap="none" strike="noStrike">
              <a:solidFill>
                <a:srgbClr val="000000"/>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libri"/>
                <a:ea typeface="Calibri"/>
                <a:cs typeface="Calibri"/>
                <a:sym typeface="Calibri"/>
              </a:rPr>
              <a:t>Key focus on CCF </a:t>
            </a:r>
            <a:r>
              <a:rPr b="1" i="0" lang="en" sz="1600" u="none" cap="none" strike="noStrike">
                <a:solidFill>
                  <a:srgbClr val="000000"/>
                </a:solidFill>
                <a:latin typeface="Calibri"/>
                <a:ea typeface="Calibri"/>
                <a:cs typeface="Calibri"/>
                <a:sym typeface="Calibri"/>
              </a:rPr>
              <a:t>1,4,7</a:t>
            </a:r>
            <a:endParaRPr b="1" i="0" sz="1600" u="none" cap="none" strike="noStrike">
              <a:solidFill>
                <a:srgbClr val="000000"/>
              </a:solidFill>
              <a:latin typeface="Calibri"/>
              <a:ea typeface="Calibri"/>
              <a:cs typeface="Calibri"/>
              <a:sym typeface="Calibri"/>
            </a:endParaRPr>
          </a:p>
        </p:txBody>
      </p:sp>
      <p:sp>
        <p:nvSpPr>
          <p:cNvPr id="157" name="Google Shape;157;p22"/>
          <p:cNvSpPr/>
          <p:nvPr/>
        </p:nvSpPr>
        <p:spPr>
          <a:xfrm>
            <a:off x="1467581" y="1725750"/>
            <a:ext cx="7477500" cy="526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Placement 1 Block 1 </a:t>
            </a:r>
            <a:r>
              <a:rPr b="0" i="0" lang="en" sz="1400" u="none" cap="none" strike="noStrike">
                <a:solidFill>
                  <a:srgbClr val="000000"/>
                </a:solidFill>
                <a:latin typeface="Calibri"/>
                <a:ea typeface="Calibri"/>
                <a:cs typeface="Calibri"/>
                <a:sym typeface="Calibri"/>
              </a:rPr>
              <a:t>(teaching a minimum of 12 solo lessons</a:t>
            </a:r>
            <a:r>
              <a:rPr b="0" i="0" lang="en" sz="1100" u="none" cap="none" strike="noStrike">
                <a:solidFill>
                  <a:srgbClr val="000000"/>
                </a:solidFill>
                <a:latin typeface="Calibri"/>
                <a:ea typeface="Calibri"/>
                <a:cs typeface="Calibri"/>
                <a:sym typeface="Calibri"/>
              </a:rPr>
              <a:t>)</a:t>
            </a:r>
            <a:endParaRPr b="0" i="0" sz="1100" u="none" cap="none" strike="noStrike">
              <a:solidFill>
                <a:srgbClr val="000000"/>
              </a:solidFill>
              <a:latin typeface="Calibri"/>
              <a:ea typeface="Calibri"/>
              <a:cs typeface="Calibri"/>
              <a:sym typeface="Calibri"/>
            </a:endParaRPr>
          </a:p>
        </p:txBody>
      </p:sp>
      <p:sp>
        <p:nvSpPr>
          <p:cNvPr id="158" name="Google Shape;158;p22"/>
          <p:cNvSpPr/>
          <p:nvPr/>
        </p:nvSpPr>
        <p:spPr>
          <a:xfrm>
            <a:off x="5414500" y="1096875"/>
            <a:ext cx="3466200" cy="526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Assignment 1:</a:t>
            </a:r>
            <a:r>
              <a:rPr b="0" i="0" lang="en" sz="1400" u="none" cap="none" strike="noStrike">
                <a:solidFill>
                  <a:srgbClr val="000000"/>
                </a:solidFill>
                <a:latin typeface="Calibri"/>
                <a:ea typeface="Calibri"/>
                <a:cs typeface="Calibri"/>
                <a:sym typeface="Calibri"/>
              </a:rPr>
              <a:t> </a:t>
            </a:r>
            <a:r>
              <a:rPr b="0" i="0" lang="en" sz="1400" u="none" cap="none" strike="noStrike">
                <a:solidFill>
                  <a:schemeClr val="dk1"/>
                </a:solidFill>
                <a:latin typeface="Calibri"/>
                <a:ea typeface="Calibri"/>
                <a:cs typeface="Calibri"/>
                <a:sym typeface="Calibri"/>
              </a:rPr>
              <a:t>What do you consider to be effective teaching and why?</a:t>
            </a:r>
            <a:endParaRPr b="0" i="0" sz="1100" u="none" cap="none" strike="noStrike">
              <a:solidFill>
                <a:srgbClr val="000000"/>
              </a:solidFill>
              <a:latin typeface="Arial"/>
              <a:ea typeface="Arial"/>
              <a:cs typeface="Arial"/>
              <a:sym typeface="Arial"/>
            </a:endParaRPr>
          </a:p>
        </p:txBody>
      </p:sp>
      <p:sp>
        <p:nvSpPr>
          <p:cNvPr id="159" name="Google Shape;159;p22"/>
          <p:cNvSpPr/>
          <p:nvPr/>
        </p:nvSpPr>
        <p:spPr>
          <a:xfrm>
            <a:off x="1467581" y="2354625"/>
            <a:ext cx="7477500" cy="287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Review 1</a:t>
            </a:r>
            <a:endParaRPr b="1" i="0" sz="1500" u="none" cap="none" strike="noStrike">
              <a:solidFill>
                <a:srgbClr val="000000"/>
              </a:solidFill>
              <a:latin typeface="Calibri"/>
              <a:ea typeface="Calibri"/>
              <a:cs typeface="Calibri"/>
              <a:sym typeface="Calibri"/>
            </a:endParaRPr>
          </a:p>
        </p:txBody>
      </p:sp>
      <p:sp>
        <p:nvSpPr>
          <p:cNvPr id="160" name="Google Shape;160;p22"/>
          <p:cNvSpPr/>
          <p:nvPr/>
        </p:nvSpPr>
        <p:spPr>
          <a:xfrm>
            <a:off x="146850" y="2895300"/>
            <a:ext cx="1195500" cy="1939800"/>
          </a:xfrm>
          <a:prstGeom prst="roundRect">
            <a:avLst>
              <a:gd fmla="val 16667" name="adj"/>
            </a:avLst>
          </a:prstGeom>
          <a:solidFill>
            <a:srgbClr val="FCE5CD"/>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600"/>
              <a:buFont typeface="Arial"/>
              <a:buNone/>
            </a:pPr>
            <a:r>
              <a:rPr b="1" i="0" lang="en" sz="1600" u="none" cap="none" strike="noStrike">
                <a:solidFill>
                  <a:schemeClr val="dk1"/>
                </a:solidFill>
                <a:latin typeface="Calibri"/>
                <a:ea typeface="Calibri"/>
                <a:cs typeface="Calibri"/>
                <a:sym typeface="Calibri"/>
              </a:rPr>
              <a:t>Late Dec - mid Feb  </a:t>
            </a:r>
            <a:endParaRPr b="1" i="0" sz="16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rgbClr val="000000"/>
              </a:buClr>
              <a:buSzPts val="1600"/>
              <a:buFont typeface="Arial"/>
              <a:buNone/>
            </a:pPr>
            <a:r>
              <a:rPr b="0" i="1" lang="en" sz="1600" u="none" cap="none" strike="noStrike">
                <a:solidFill>
                  <a:schemeClr val="dk1"/>
                </a:solidFill>
                <a:latin typeface="Calibri"/>
                <a:ea typeface="Calibri"/>
                <a:cs typeface="Calibri"/>
                <a:sym typeface="Calibri"/>
              </a:rPr>
              <a:t>Continue embedding CCF 1,4,7 </a:t>
            </a:r>
            <a:r>
              <a:rPr b="0" i="0" lang="en" sz="1600" u="none" cap="none" strike="noStrike">
                <a:solidFill>
                  <a:srgbClr val="000000"/>
                </a:solidFill>
                <a:latin typeface="Calibri"/>
                <a:ea typeface="Calibri"/>
                <a:cs typeface="Calibri"/>
                <a:sym typeface="Calibri"/>
              </a:rPr>
              <a:t>Key focus on CCF </a:t>
            </a:r>
            <a:r>
              <a:rPr b="1" i="0" lang="en" sz="1600" u="none" cap="none" strike="noStrike">
                <a:solidFill>
                  <a:srgbClr val="000000"/>
                </a:solidFill>
                <a:latin typeface="Calibri"/>
                <a:ea typeface="Calibri"/>
                <a:cs typeface="Calibri"/>
                <a:sym typeface="Calibri"/>
              </a:rPr>
              <a:t>2,5,6</a:t>
            </a:r>
            <a:endParaRPr b="1" i="0" sz="1600" u="none" cap="none" strike="noStrike">
              <a:solidFill>
                <a:srgbClr val="000000"/>
              </a:solidFill>
              <a:latin typeface="Calibri"/>
              <a:ea typeface="Calibri"/>
              <a:cs typeface="Calibri"/>
              <a:sym typeface="Calibri"/>
            </a:endParaRPr>
          </a:p>
        </p:txBody>
      </p:sp>
      <p:sp>
        <p:nvSpPr>
          <p:cNvPr id="161" name="Google Shape;161;p22"/>
          <p:cNvSpPr/>
          <p:nvPr/>
        </p:nvSpPr>
        <p:spPr>
          <a:xfrm>
            <a:off x="1467581" y="2983500"/>
            <a:ext cx="3661800" cy="526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Mid-placement development:</a:t>
            </a:r>
            <a:r>
              <a:rPr b="0" i="0" lang="en" sz="1400" u="none" cap="none" strike="noStrike">
                <a:solidFill>
                  <a:srgbClr val="000000"/>
                </a:solidFill>
                <a:latin typeface="Calibri"/>
                <a:ea typeface="Calibri"/>
                <a:cs typeface="Calibri"/>
                <a:sym typeface="Calibri"/>
              </a:rPr>
              <a:t> 2 weeks, majoritively at university/ SD hub</a:t>
            </a:r>
            <a:endParaRPr b="0" i="0" sz="1100" u="none" cap="none" strike="noStrike">
              <a:solidFill>
                <a:srgbClr val="000000"/>
              </a:solidFill>
              <a:latin typeface="Arial"/>
              <a:ea typeface="Arial"/>
              <a:cs typeface="Arial"/>
              <a:sym typeface="Arial"/>
            </a:endParaRPr>
          </a:p>
        </p:txBody>
      </p:sp>
      <p:sp>
        <p:nvSpPr>
          <p:cNvPr id="162" name="Google Shape;162;p22"/>
          <p:cNvSpPr/>
          <p:nvPr/>
        </p:nvSpPr>
        <p:spPr>
          <a:xfrm>
            <a:off x="5218950" y="2983500"/>
            <a:ext cx="3661800" cy="5262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400"/>
              <a:buFont typeface="Arial"/>
              <a:buNone/>
            </a:pPr>
            <a:r>
              <a:rPr b="1" i="0" lang="en" sz="1300" u="none" cap="none" strike="noStrike">
                <a:solidFill>
                  <a:srgbClr val="000000"/>
                </a:solidFill>
                <a:latin typeface="Calibri"/>
                <a:ea typeface="Calibri"/>
                <a:cs typeface="Calibri"/>
                <a:sym typeface="Calibri"/>
              </a:rPr>
              <a:t>Assignment 2:</a:t>
            </a:r>
            <a:r>
              <a:rPr b="0" i="0" lang="en" sz="1300" u="none" cap="none" strike="noStrike">
                <a:solidFill>
                  <a:srgbClr val="000000"/>
                </a:solidFill>
                <a:latin typeface="Calibri"/>
                <a:ea typeface="Calibri"/>
                <a:cs typeface="Calibri"/>
                <a:sym typeface="Calibri"/>
              </a:rPr>
              <a:t> </a:t>
            </a:r>
            <a:r>
              <a:rPr b="0" i="0" lang="en" sz="1300" u="none" cap="none" strike="noStrike">
                <a:solidFill>
                  <a:schemeClr val="dk1"/>
                </a:solidFill>
                <a:latin typeface="Calibri"/>
                <a:ea typeface="Calibri"/>
                <a:cs typeface="Calibri"/>
                <a:sym typeface="Calibri"/>
              </a:rPr>
              <a:t>Evaluating your planning, teaching and assessment of a small sequence of learning </a:t>
            </a:r>
            <a:endParaRPr b="0" i="0" sz="1000" u="none" cap="none" strike="noStrike">
              <a:solidFill>
                <a:srgbClr val="000000"/>
              </a:solidFill>
              <a:latin typeface="Arial"/>
              <a:ea typeface="Arial"/>
              <a:cs typeface="Arial"/>
              <a:sym typeface="Arial"/>
            </a:endParaRPr>
          </a:p>
        </p:txBody>
      </p:sp>
      <p:sp>
        <p:nvSpPr>
          <p:cNvPr id="163" name="Google Shape;163;p22"/>
          <p:cNvSpPr/>
          <p:nvPr/>
        </p:nvSpPr>
        <p:spPr>
          <a:xfrm>
            <a:off x="1467581" y="3601088"/>
            <a:ext cx="7477500" cy="7071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alibri"/>
                <a:ea typeface="Calibri"/>
                <a:cs typeface="Calibri"/>
                <a:sym typeface="Calibri"/>
              </a:rPr>
              <a:t>Placement 1 Block 2 </a:t>
            </a:r>
            <a:r>
              <a:rPr b="0" i="0" lang="en" sz="1400" u="none" cap="none" strike="noStrike">
                <a:solidFill>
                  <a:srgbClr val="000000"/>
                </a:solidFill>
                <a:latin typeface="Calibri"/>
                <a:ea typeface="Calibri"/>
                <a:cs typeface="Calibri"/>
                <a:sym typeface="Calibri"/>
              </a:rPr>
              <a:t>(working up towards a 50% timetable</a:t>
            </a:r>
            <a:r>
              <a:rPr b="0" i="0" lang="en" sz="1100" u="none" cap="none" strike="noStrike">
                <a:solidFill>
                  <a:srgbClr val="000000"/>
                </a:solidFill>
                <a:latin typeface="Calibri"/>
                <a:ea typeface="Calibri"/>
                <a:cs typeface="Calibri"/>
                <a:sym typeface="Calibri"/>
              </a:rPr>
              <a:t>)</a:t>
            </a:r>
            <a:endParaRPr b="0" i="0" sz="1100" u="none" cap="none" strike="noStrike">
              <a:solidFill>
                <a:srgbClr val="000000"/>
              </a:solidFill>
              <a:latin typeface="Calibri"/>
              <a:ea typeface="Calibri"/>
              <a:cs typeface="Calibri"/>
              <a:sym typeface="Calibri"/>
            </a:endParaRPr>
          </a:p>
        </p:txBody>
      </p:sp>
      <p:sp>
        <p:nvSpPr>
          <p:cNvPr id="164" name="Google Shape;164;p22"/>
          <p:cNvSpPr/>
          <p:nvPr/>
        </p:nvSpPr>
        <p:spPr>
          <a:xfrm>
            <a:off x="1467581" y="4399575"/>
            <a:ext cx="7477500" cy="2874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ctr" bIns="68575" lIns="68575" spcFirstLastPara="1" rIns="68575" wrap="square" tIns="68575">
            <a:noAutofit/>
          </a:bodyPr>
          <a:lstStyle/>
          <a:p>
            <a:pPr indent="0" lvl="0" marL="0" marR="0" rtl="0" algn="ctr">
              <a:lnSpc>
                <a:spcPct val="100000"/>
              </a:lnSpc>
              <a:spcBef>
                <a:spcPts val="0"/>
              </a:spcBef>
              <a:spcAft>
                <a:spcPts val="0"/>
              </a:spcAft>
              <a:buClr>
                <a:srgbClr val="000000"/>
              </a:buClr>
              <a:buSzPts val="1500"/>
              <a:buFont typeface="Arial"/>
              <a:buNone/>
            </a:pPr>
            <a:r>
              <a:rPr b="1" i="0" lang="en" sz="1500" u="none" cap="none" strike="noStrike">
                <a:solidFill>
                  <a:srgbClr val="000000"/>
                </a:solidFill>
                <a:latin typeface="Calibri"/>
                <a:ea typeface="Calibri"/>
                <a:cs typeface="Calibri"/>
                <a:sym typeface="Calibri"/>
              </a:rPr>
              <a:t>Review 2</a:t>
            </a:r>
            <a:endParaRPr b="1" i="0" sz="1500" u="none" cap="none" strike="noStrike">
              <a:solidFill>
                <a:srgbClr val="000000"/>
              </a:solidFill>
              <a:latin typeface="Calibri"/>
              <a:ea typeface="Calibri"/>
              <a:cs typeface="Calibri"/>
              <a:sym typeface="Calibri"/>
            </a:endParaRPr>
          </a:p>
        </p:txBody>
      </p:sp>
      <p:cxnSp>
        <p:nvCxnSpPr>
          <p:cNvPr id="165" name="Google Shape;165;p22"/>
          <p:cNvCxnSpPr/>
          <p:nvPr/>
        </p:nvCxnSpPr>
        <p:spPr>
          <a:xfrm>
            <a:off x="244575" y="2741850"/>
            <a:ext cx="8655000" cy="53700"/>
          </a:xfrm>
          <a:prstGeom prst="straightConnector1">
            <a:avLst/>
          </a:prstGeom>
          <a:noFill/>
          <a:ln cap="flat" cmpd="sng" w="38100">
            <a:solidFill>
              <a:schemeClr val="dk1"/>
            </a:solidFill>
            <a:prstDash val="dash"/>
            <a:round/>
            <a:headEnd len="sm" w="sm" type="none"/>
            <a:tailEnd len="sm" w="sm" type="none"/>
          </a:ln>
        </p:spPr>
      </p:cxn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